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57" r:id="rId3"/>
    <p:sldId id="259" r:id="rId4"/>
    <p:sldId id="262" r:id="rId5"/>
    <p:sldId id="263" r:id="rId6"/>
    <p:sldId id="264" r:id="rId7"/>
    <p:sldId id="267" r:id="rId8"/>
    <p:sldId id="266" r:id="rId9"/>
    <p:sldId id="270" r:id="rId10"/>
    <p:sldId id="272" r:id="rId11"/>
    <p:sldId id="274" r:id="rId12"/>
    <p:sldId id="276" r:id="rId13"/>
    <p:sldId id="278" r:id="rId14"/>
    <p:sldId id="280" r:id="rId15"/>
    <p:sldId id="282" r:id="rId16"/>
    <p:sldId id="284" r:id="rId17"/>
    <p:sldId id="287" r:id="rId1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A2BDDC-C7E4-4DF1-8308-4C83D3487B01}" v="97" dt="2023-04-04T06:29:12.046"/>
    <p1510:client id="{E92B885E-AB03-DE32-2D39-06C980D18092}" v="41" dt="2023-04-04T06:35:55.3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ustomXml" Target="../customXml/item2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Relationship Id="rId27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7A8B8F-9F43-40E5-A011-4FDB4A717E5D}" type="datetimeFigureOut">
              <a:t>4/3/2023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5FB75C-E5F5-4D26-9376-C38295553A9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743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604AFC-1AE1-441B-8B0C-F6ACC5668650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440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fi-FI"/>
              <a:t>Yksilöllinen hoitoväli!</a:t>
            </a:r>
          </a:p>
          <a:p>
            <a:pPr marL="171450" indent="-171450">
              <a:buFontTx/>
              <a:buChar char="-"/>
            </a:pP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604AFC-1AE1-441B-8B0C-F6ACC5668650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15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000" indent="-1800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fi-FI" sz="1200"/>
              <a:t>Bakteerisairaus, jota ei esiinny ilman </a:t>
            </a:r>
            <a:r>
              <a:rPr lang="fi-FI" sz="1200" err="1"/>
              <a:t>kariogeenisia</a:t>
            </a:r>
            <a:r>
              <a:rPr lang="fi-FI" sz="1200"/>
              <a:t> bakteereja</a:t>
            </a:r>
          </a:p>
          <a:p>
            <a:pPr marL="180000" indent="-1800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fi-FI" sz="1200"/>
              <a:t>Pahin </a:t>
            </a:r>
            <a:r>
              <a:rPr lang="fi-FI" sz="1200" err="1"/>
              <a:t>kariogeeninen</a:t>
            </a:r>
            <a:r>
              <a:rPr lang="fi-FI" sz="1200"/>
              <a:t> bakteeri on </a:t>
            </a:r>
            <a:r>
              <a:rPr lang="fi-FI" sz="1200" i="1" err="1"/>
              <a:t>Str</a:t>
            </a:r>
            <a:r>
              <a:rPr lang="fi-FI" sz="1200" i="1"/>
              <a:t>. </a:t>
            </a:r>
            <a:r>
              <a:rPr lang="fi-FI" sz="1200" i="1" err="1"/>
              <a:t>Mutans</a:t>
            </a:r>
            <a:r>
              <a:rPr lang="fi-FI" sz="1200" i="1"/>
              <a:t> </a:t>
            </a:r>
            <a:endParaRPr lang="fi-FI" sz="1200"/>
          </a:p>
          <a:p>
            <a:pPr marL="180000" indent="-1800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fi-FI" sz="1200"/>
              <a:t>Lapsi on herkimmillään kariestartunnalle ensimmäisen hampaan puhkeamisesta n 3-vuoden ikään saakka</a:t>
            </a:r>
          </a:p>
          <a:p>
            <a:pPr marL="180000" indent="-1800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fi-FI" sz="1200"/>
              <a:t>Muut suun bakteerit voivat tarttua myös hampaattomaan suuhun esim. </a:t>
            </a:r>
            <a:r>
              <a:rPr lang="fi-FI" sz="1200" err="1"/>
              <a:t>parodontopatogeenit</a:t>
            </a:r>
            <a:endParaRPr lang="fi-FI" sz="1200"/>
          </a:p>
          <a:p>
            <a:pPr marL="180000" indent="-1800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fi-FI" sz="1200"/>
              <a:t>Karieksen tarttuminen kouluiässä tai myöhemmin on vaikeaa, koska tuolloin suussa on vakiintunut bakteerifloora, jota SM ei pysty muuttamaan</a:t>
            </a:r>
          </a:p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604AFC-1AE1-441B-8B0C-F6ACC5668650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802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000" indent="-1800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fi-FI" sz="2000"/>
              <a:t>Terveellinen ruokavalio sisältää riittävästi</a:t>
            </a:r>
          </a:p>
          <a:p>
            <a:pPr marL="540000" lvl="1" indent="-1800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fi-FI" sz="2000"/>
              <a:t>Kalsiumia</a:t>
            </a:r>
          </a:p>
          <a:p>
            <a:pPr marL="540000" lvl="1" indent="-1800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fi-FI" sz="2000"/>
              <a:t>Vitamiineja</a:t>
            </a:r>
          </a:p>
          <a:p>
            <a:pPr marL="540000" lvl="1" indent="-1800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fi-FI" sz="2000"/>
              <a:t>Hivenaineita</a:t>
            </a:r>
          </a:p>
          <a:p>
            <a:pPr marL="540000" lvl="1" indent="-1800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fi-FI" sz="2000"/>
              <a:t>Energiaa</a:t>
            </a:r>
          </a:p>
          <a:p>
            <a:pPr marL="180000" indent="-1800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fi-FI" sz="2000"/>
              <a:t>Pureskelu on hampaille tärkeää</a:t>
            </a:r>
          </a:p>
          <a:p>
            <a:pPr marL="180000" indent="-1800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fi-FI" sz="2000"/>
              <a:t>Säännölliset ruokailuajat</a:t>
            </a:r>
          </a:p>
          <a:p>
            <a:pPr marL="180000" indent="-1800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fi-FI" sz="2000"/>
              <a:t>Janojuomana vesi, mehut ja limsat ruuan kanssa</a:t>
            </a:r>
          </a:p>
          <a:p>
            <a:pPr marL="180000" indent="-1800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fi-FI" sz="2000"/>
              <a:t>Eroosion ja karieksen ehkäisemiseksi EI</a:t>
            </a:r>
          </a:p>
          <a:p>
            <a:pPr marL="180000" indent="-1800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Tx/>
              <a:buChar char="-"/>
              <a:defRPr/>
            </a:pPr>
            <a:r>
              <a:rPr lang="fi-FI" sz="2000"/>
              <a:t>Mehuja ja makeutettuja vellejä nukkumaan mennessä</a:t>
            </a:r>
          </a:p>
          <a:p>
            <a:pPr marL="180000" indent="-1800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Tx/>
              <a:buChar char="-"/>
              <a:defRPr/>
            </a:pPr>
            <a:r>
              <a:rPr lang="fi-FI" sz="2000"/>
              <a:t>Sokeria vauvan / lapsen ruokaan</a:t>
            </a:r>
          </a:p>
          <a:p>
            <a:pPr marL="180000" indent="-1800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Tx/>
              <a:buChar char="-"/>
              <a:defRPr/>
            </a:pPr>
            <a:r>
              <a:rPr lang="fi-FI" sz="2000"/>
              <a:t>Makeisia ennen fluoritahnan käytön aloittamista</a:t>
            </a:r>
          </a:p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604AFC-1AE1-441B-8B0C-F6ACC5668650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936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/>
              <a:t>Ksylitoli ehkäisee hampaiden reikiintymistä ja katkaisee happohyökkäyksen</a:t>
            </a:r>
          </a:p>
          <a:p>
            <a:pPr eaLnBrk="1" hangingPunct="1"/>
            <a:r>
              <a:rPr lang="fi-FI"/>
              <a:t>Vähentää plakin määrää </a:t>
            </a:r>
            <a:r>
              <a:rPr lang="fi-FI" sz="1100"/>
              <a:t>(Äiti –Lapsi tutkimus, Turku / Ylivieska 1996 - 2000) </a:t>
            </a:r>
          </a:p>
          <a:p>
            <a:pPr eaLnBrk="1" hangingPunct="1"/>
            <a:r>
              <a:rPr lang="fi-FI"/>
              <a:t>Pastillit yhtä tehokkaita kuin purukumi </a:t>
            </a:r>
            <a:r>
              <a:rPr lang="fi-FI" sz="1100"/>
              <a:t>(Eestin ksylitoli-tutkimus 1994 - 2000)</a:t>
            </a:r>
          </a:p>
          <a:p>
            <a:pPr eaLnBrk="1" hangingPunct="1"/>
            <a:r>
              <a:rPr lang="fi-FI"/>
              <a:t>Estää karieksen tarttumista äidistä lapseen</a:t>
            </a:r>
          </a:p>
          <a:p>
            <a:pPr eaLnBrk="1" hangingPunct="1"/>
            <a:r>
              <a:rPr lang="fi-FI"/>
              <a:t>Vähentää lasten korvatulehduksia </a:t>
            </a:r>
            <a:r>
              <a:rPr lang="fi-FI" sz="1100"/>
              <a:t>(Äiti-lapsi tutkimus, Turku / Ylivieska 1996 - 2000)</a:t>
            </a:r>
          </a:p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604AFC-1AE1-441B-8B0C-F6ACC5668650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721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svg"/><Relationship Id="rId4" Type="http://schemas.openxmlformats.org/officeDocument/2006/relationships/image" Target="../media/image11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svg"/><Relationship Id="rId4" Type="http://schemas.openxmlformats.org/officeDocument/2006/relationships/image" Target="../media/image11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svg"/><Relationship Id="rId4" Type="http://schemas.openxmlformats.org/officeDocument/2006/relationships/image" Target="../media/image11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svg"/><Relationship Id="rId4" Type="http://schemas.openxmlformats.org/officeDocument/2006/relationships/image" Target="../media/image11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svg"/><Relationship Id="rId4" Type="http://schemas.openxmlformats.org/officeDocument/2006/relationships/image" Target="../media/image11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svg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3.4.2023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3.4.2023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03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3.4.2023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45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koinen 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3A94EB23-D2E9-42A1-8AF9-8D30A6F095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8175" y="816746"/>
            <a:ext cx="7557856" cy="1459221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F492D170-3F17-4E66-A5A1-D1EABB5F0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8175" y="2518964"/>
            <a:ext cx="7557856" cy="910036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28" name="Tekstin paikkamerkki">
            <a:extLst>
              <a:ext uri="{FF2B5EF4-FFF2-40B4-BE49-F238E27FC236}">
                <a16:creationId xmlns:a16="http://schemas.microsoft.com/office/drawing/2014/main" id="{485AEE75-C4B2-4D76-95E9-D486F13F056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58175" y="3805535"/>
            <a:ext cx="7576243" cy="4493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Tekijätiedot Etunimi Sukunimi | päivämäärä</a:t>
            </a:r>
          </a:p>
        </p:txBody>
      </p:sp>
      <p:pic>
        <p:nvPicPr>
          <p:cNvPr id="20" name="Logo" descr="Itä-Uudenmaan hyvinvointialueen tunnus.">
            <a:extLst>
              <a:ext uri="{FF2B5EF4-FFF2-40B4-BE49-F238E27FC236}">
                <a16:creationId xmlns:a16="http://schemas.microsoft.com/office/drawing/2014/main" id="{9505688E-A4CB-4D68-ADA5-BDED2D882C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6775" y="5784422"/>
            <a:ext cx="4450165" cy="743391"/>
          </a:xfrm>
          <a:prstGeom prst="rect">
            <a:avLst/>
          </a:prstGeom>
        </p:spPr>
      </p:pic>
      <p:pic>
        <p:nvPicPr>
          <p:cNvPr id="14" name="Graafi">
            <a:extLst>
              <a:ext uri="{FF2B5EF4-FFF2-40B4-BE49-F238E27FC236}">
                <a16:creationId xmlns:a16="http://schemas.microsoft.com/office/drawing/2014/main" id="{133FA55B-378D-499D-889A-5C1077555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9661" b="66813"/>
          <a:stretch/>
        </p:blipFill>
        <p:spPr>
          <a:xfrm>
            <a:off x="0" y="3211279"/>
            <a:ext cx="5845215" cy="36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555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inen kans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3A94EB23-D2E9-42A1-8AF9-8D30A6F095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8175" y="816746"/>
            <a:ext cx="7557856" cy="1459221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F492D170-3F17-4E66-A5A1-D1EABB5F0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8175" y="2518964"/>
            <a:ext cx="7557856" cy="910036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10" name="Tekstin paikkamerkki">
            <a:extLst>
              <a:ext uri="{FF2B5EF4-FFF2-40B4-BE49-F238E27FC236}">
                <a16:creationId xmlns:a16="http://schemas.microsoft.com/office/drawing/2014/main" id="{698012D4-2155-4A56-BE41-F2EFC0CD4EB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58175" y="3805535"/>
            <a:ext cx="7576243" cy="449319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Tekijätiedot Etunimi Sukunimi | päivämäärä</a:t>
            </a:r>
          </a:p>
        </p:txBody>
      </p:sp>
      <p:pic>
        <p:nvPicPr>
          <p:cNvPr id="9" name="Logo" descr="Itä-Uudenmaan hyvinvointialueen tunnus.">
            <a:extLst>
              <a:ext uri="{FF2B5EF4-FFF2-40B4-BE49-F238E27FC236}">
                <a16:creationId xmlns:a16="http://schemas.microsoft.com/office/drawing/2014/main" id="{B4F87705-D41F-457C-B34A-9308DC3B40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6775" y="5784422"/>
            <a:ext cx="4450165" cy="743391"/>
          </a:xfrm>
          <a:prstGeom prst="rect">
            <a:avLst/>
          </a:prstGeom>
        </p:spPr>
      </p:pic>
      <p:pic>
        <p:nvPicPr>
          <p:cNvPr id="7" name="Graafi">
            <a:extLst>
              <a:ext uri="{FF2B5EF4-FFF2-40B4-BE49-F238E27FC236}">
                <a16:creationId xmlns:a16="http://schemas.microsoft.com/office/drawing/2014/main" id="{12D941AA-4A0D-41FB-A488-65C5E93DD7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9661" b="66813"/>
          <a:stretch/>
        </p:blipFill>
        <p:spPr>
          <a:xfrm>
            <a:off x="0" y="3211279"/>
            <a:ext cx="5845215" cy="36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8119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koinen kansi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3A94EB23-D2E9-42A1-8AF9-8D30A6F095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8322" y="1992928"/>
            <a:ext cx="4894443" cy="1459221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F492D170-3F17-4E66-A5A1-D1EABB5F0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88322" y="3695146"/>
            <a:ext cx="4894443" cy="536203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28" name="Tekstin paikkamerkki">
            <a:extLst>
              <a:ext uri="{FF2B5EF4-FFF2-40B4-BE49-F238E27FC236}">
                <a16:creationId xmlns:a16="http://schemas.microsoft.com/office/drawing/2014/main" id="{485AEE75-C4B2-4D76-95E9-D486F13F056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88321" y="4474346"/>
            <a:ext cx="4894443" cy="449319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Tekijätiedot Etunimi Sukunimi | päivämäärä</a:t>
            </a:r>
          </a:p>
        </p:txBody>
      </p:sp>
      <p:sp>
        <p:nvSpPr>
          <p:cNvPr id="9" name="Kuvan paikkamerkki">
            <a:extLst>
              <a:ext uri="{FF2B5EF4-FFF2-40B4-BE49-F238E27FC236}">
                <a16:creationId xmlns:a16="http://schemas.microsoft.com/office/drawing/2014/main" id="{95A67284-8BA0-4670-A6FA-98C5B986B05B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0"/>
            <a:ext cx="5347504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pic>
        <p:nvPicPr>
          <p:cNvPr id="10" name="Logo" descr="Itä-Uudenmaan hyvinvointialueen tunnus.">
            <a:extLst>
              <a:ext uri="{FF2B5EF4-FFF2-40B4-BE49-F238E27FC236}">
                <a16:creationId xmlns:a16="http://schemas.microsoft.com/office/drawing/2014/main" id="{184A3C90-BE91-496F-A4BF-E54EBE86EDC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  <p:pic>
        <p:nvPicPr>
          <p:cNvPr id="11" name="Graafi">
            <a:extLst>
              <a:ext uri="{FF2B5EF4-FFF2-40B4-BE49-F238E27FC236}">
                <a16:creationId xmlns:a16="http://schemas.microsoft.com/office/drawing/2014/main" id="{B60534BA-FB7E-4DFF-8DE2-E982C7AAD0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165" t="86413" r="34785"/>
          <a:stretch/>
        </p:blipFill>
        <p:spPr>
          <a:xfrm>
            <a:off x="8102278" y="0"/>
            <a:ext cx="4089722" cy="150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9612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inen kansi + kuv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3A94EB23-D2E9-42A1-8AF9-8D30A6F095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8322" y="1992928"/>
            <a:ext cx="4894443" cy="1459221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F492D170-3F17-4E66-A5A1-D1EABB5F0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88322" y="3695146"/>
            <a:ext cx="4894443" cy="536203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28" name="Tekstin paikkamerkki">
            <a:extLst>
              <a:ext uri="{FF2B5EF4-FFF2-40B4-BE49-F238E27FC236}">
                <a16:creationId xmlns:a16="http://schemas.microsoft.com/office/drawing/2014/main" id="{485AEE75-C4B2-4D76-95E9-D486F13F056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88321" y="4474346"/>
            <a:ext cx="4894443" cy="449319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Tekijätiedot Etunimi Sukunimi | päivämäärä</a:t>
            </a:r>
          </a:p>
        </p:txBody>
      </p:sp>
      <p:sp>
        <p:nvSpPr>
          <p:cNvPr id="9" name="Kuvan paikkamerkki">
            <a:extLst>
              <a:ext uri="{FF2B5EF4-FFF2-40B4-BE49-F238E27FC236}">
                <a16:creationId xmlns:a16="http://schemas.microsoft.com/office/drawing/2014/main" id="{95A67284-8BA0-4670-A6FA-98C5B986B05B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0"/>
            <a:ext cx="5347504" cy="68580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pic>
        <p:nvPicPr>
          <p:cNvPr id="10" name="Logo" descr="Itä-Uudenmaan hyvinvointialueen tunnus.">
            <a:extLst>
              <a:ext uri="{FF2B5EF4-FFF2-40B4-BE49-F238E27FC236}">
                <a16:creationId xmlns:a16="http://schemas.microsoft.com/office/drawing/2014/main" id="{184A3C90-BE91-496F-A4BF-E54EBE86ED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  <p:pic>
        <p:nvPicPr>
          <p:cNvPr id="5" name="Graafi">
            <a:extLst>
              <a:ext uri="{FF2B5EF4-FFF2-40B4-BE49-F238E27FC236}">
                <a16:creationId xmlns:a16="http://schemas.microsoft.com/office/drawing/2014/main" id="{00EF10EC-AE87-41E8-B6EC-427EAF1DB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165" t="86413" r="34785"/>
          <a:stretch/>
        </p:blipFill>
        <p:spPr>
          <a:xfrm>
            <a:off x="8102278" y="0"/>
            <a:ext cx="4089722" cy="150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418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ADA615F1-17DE-4E0F-BE84-F900BCA300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3DA2BB6B-E893-41BB-99F1-FB50E45164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384597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DB253833-F21C-44EB-8853-4FA21EA38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0323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pals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ADA615F1-17DE-4E0F-BE84-F900BCA300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 1">
            <a:extLst>
              <a:ext uri="{FF2B5EF4-FFF2-40B4-BE49-F238E27FC236}">
                <a16:creationId xmlns:a16="http://schemas.microsoft.com/office/drawing/2014/main" id="{3DA2BB6B-E893-41BB-99F1-FB50E45164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1" y="1825625"/>
            <a:ext cx="5117918" cy="384597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D742BB0C-BA42-461E-AB2A-429CD4F182F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35883" y="1825625"/>
            <a:ext cx="5117917" cy="384597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DB253833-F21C-44EB-8853-4FA21EA38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3507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00282FB3-E3C0-4020-AB20-6E6168E9EA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4501"/>
            <a:ext cx="5608899" cy="1492010"/>
          </a:xfrm>
        </p:spPr>
        <p:txBody>
          <a:bodyPr/>
          <a:lstStyle/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C399D3E8-8EF8-4A8A-A40C-309059FF1CF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511705"/>
            <a:ext cx="5608898" cy="3287211"/>
          </a:xfrm>
        </p:spPr>
        <p:txBody>
          <a:bodyPr/>
          <a:lstStyle/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Kuvan paikkamerkki">
            <a:extLst>
              <a:ext uri="{FF2B5EF4-FFF2-40B4-BE49-F238E27FC236}">
                <a16:creationId xmlns:a16="http://schemas.microsoft.com/office/drawing/2014/main" id="{A9AA8853-D077-4A89-BFC7-99AE39AA4D19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745770" y="834501"/>
            <a:ext cx="4608030" cy="49644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6862A881-C2E5-463B-AAFD-BB8A193FF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2963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lotsikk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afi">
            <a:extLst>
              <a:ext uri="{FF2B5EF4-FFF2-40B4-BE49-F238E27FC236}">
                <a16:creationId xmlns:a16="http://schemas.microsoft.com/office/drawing/2014/main" id="{103CEEE1-DA45-42B0-BE59-C6AFD9CBD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6416" t="36117" b="8187"/>
          <a:stretch/>
        </p:blipFill>
        <p:spPr>
          <a:xfrm>
            <a:off x="0" y="-2348"/>
            <a:ext cx="11655706" cy="6860348"/>
          </a:xfrm>
          <a:prstGeom prst="rect">
            <a:avLst/>
          </a:prstGeom>
        </p:spPr>
      </p:pic>
      <p:sp>
        <p:nvSpPr>
          <p:cNvPr id="6" name="Suorakulmio">
            <a:extLst>
              <a:ext uri="{FF2B5EF4-FFF2-40B4-BE49-F238E27FC236}">
                <a16:creationId xmlns:a16="http://schemas.microsoft.com/office/drawing/2014/main" id="{2EAB3A5E-7155-499E-8F59-B80FF21E1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95446" y="660990"/>
            <a:ext cx="10801109" cy="5536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">
            <a:extLst>
              <a:ext uri="{FF2B5EF4-FFF2-40B4-BE49-F238E27FC236}">
                <a16:creationId xmlns:a16="http://schemas.microsoft.com/office/drawing/2014/main" id="{3A94EB23-D2E9-42A1-8AF9-8D30A6F095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00446" y="1394750"/>
            <a:ext cx="7180162" cy="2207288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pPr lvl="0"/>
            <a:r>
              <a:rPr lang="fi-FI"/>
              <a:t>Lisää otsikko napsauttamalla</a:t>
            </a:r>
          </a:p>
        </p:txBody>
      </p:sp>
      <p:sp>
        <p:nvSpPr>
          <p:cNvPr id="3" name="Alaotsikko">
            <a:extLst>
              <a:ext uri="{FF2B5EF4-FFF2-40B4-BE49-F238E27FC236}">
                <a16:creationId xmlns:a16="http://schemas.microsoft.com/office/drawing/2014/main" id="{F492D170-3F17-4E66-A5A1-D1EABB5F0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00446" y="3773345"/>
            <a:ext cx="7180162" cy="164360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/>
              <a:t>Lisää alaotsikko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526590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3.4.2023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757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D8086E6C-793F-4FD8-B63B-66AEBBD86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pic>
        <p:nvPicPr>
          <p:cNvPr id="6" name="Logo">
            <a:extLst>
              <a:ext uri="{FF2B5EF4-FFF2-40B4-BE49-F238E27FC236}">
                <a16:creationId xmlns:a16="http://schemas.microsoft.com/office/drawing/2014/main" id="{96980589-E777-4E48-9F07-A9A8420C1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9151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go">
            <a:extLst>
              <a:ext uri="{FF2B5EF4-FFF2-40B4-BE49-F238E27FC236}">
                <a16:creationId xmlns:a16="http://schemas.microsoft.com/office/drawing/2014/main" id="{605DFCA8-2978-4CD9-A11D-F02BC82A1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8518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kuva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">
            <a:extLst>
              <a:ext uri="{FF2B5EF4-FFF2-40B4-BE49-F238E27FC236}">
                <a16:creationId xmlns:a16="http://schemas.microsoft.com/office/drawing/2014/main" id="{20F93718-E2D1-467E-8607-9EA83E226B70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12192000" cy="68580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pic>
        <p:nvPicPr>
          <p:cNvPr id="4" name="Graafi">
            <a:extLst>
              <a:ext uri="{FF2B5EF4-FFF2-40B4-BE49-F238E27FC236}">
                <a16:creationId xmlns:a16="http://schemas.microsoft.com/office/drawing/2014/main" id="{7728E02F-009A-4F53-9C18-3911DBDF1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9661" b="66813"/>
          <a:stretch/>
        </p:blipFill>
        <p:spPr>
          <a:xfrm>
            <a:off x="0" y="3211279"/>
            <a:ext cx="5845215" cy="36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2789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koinen 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3A94EB23-D2E9-42A1-8AF9-8D30A6F095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8175" y="816746"/>
            <a:ext cx="7557856" cy="1459221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F492D170-3F17-4E66-A5A1-D1EABB5F0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8175" y="2518964"/>
            <a:ext cx="7557856" cy="910036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28" name="Tekstin paikkamerkki">
            <a:extLst>
              <a:ext uri="{FF2B5EF4-FFF2-40B4-BE49-F238E27FC236}">
                <a16:creationId xmlns:a16="http://schemas.microsoft.com/office/drawing/2014/main" id="{485AEE75-C4B2-4D76-95E9-D486F13F056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58175" y="3805535"/>
            <a:ext cx="7576243" cy="4493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Tekijätiedot Etunimi Sukunimi | päivämäärä</a:t>
            </a:r>
          </a:p>
        </p:txBody>
      </p:sp>
      <p:pic>
        <p:nvPicPr>
          <p:cNvPr id="20" name="Logo" descr="Itä-Uudenmaan hyvinvointialueen tunnus.">
            <a:extLst>
              <a:ext uri="{FF2B5EF4-FFF2-40B4-BE49-F238E27FC236}">
                <a16:creationId xmlns:a16="http://schemas.microsoft.com/office/drawing/2014/main" id="{9505688E-A4CB-4D68-ADA5-BDED2D882C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6775" y="5784422"/>
            <a:ext cx="4450165" cy="743391"/>
          </a:xfrm>
          <a:prstGeom prst="rect">
            <a:avLst/>
          </a:prstGeom>
        </p:spPr>
      </p:pic>
      <p:pic>
        <p:nvPicPr>
          <p:cNvPr id="14" name="Graafi">
            <a:extLst>
              <a:ext uri="{FF2B5EF4-FFF2-40B4-BE49-F238E27FC236}">
                <a16:creationId xmlns:a16="http://schemas.microsoft.com/office/drawing/2014/main" id="{133FA55B-378D-499D-889A-5C1077555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9661" b="66813"/>
          <a:stretch/>
        </p:blipFill>
        <p:spPr>
          <a:xfrm>
            <a:off x="0" y="3211279"/>
            <a:ext cx="5845215" cy="36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5551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inen kans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3A94EB23-D2E9-42A1-8AF9-8D30A6F095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8175" y="816746"/>
            <a:ext cx="7557856" cy="1459221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F492D170-3F17-4E66-A5A1-D1EABB5F0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8175" y="2518964"/>
            <a:ext cx="7557856" cy="910036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10" name="Tekstin paikkamerkki">
            <a:extLst>
              <a:ext uri="{FF2B5EF4-FFF2-40B4-BE49-F238E27FC236}">
                <a16:creationId xmlns:a16="http://schemas.microsoft.com/office/drawing/2014/main" id="{698012D4-2155-4A56-BE41-F2EFC0CD4EB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58175" y="3805535"/>
            <a:ext cx="7576243" cy="449319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Tekijätiedot Etunimi Sukunimi | päivämäärä</a:t>
            </a:r>
          </a:p>
        </p:txBody>
      </p:sp>
      <p:pic>
        <p:nvPicPr>
          <p:cNvPr id="9" name="Logo" descr="Itä-Uudenmaan hyvinvointialueen tunnus.">
            <a:extLst>
              <a:ext uri="{FF2B5EF4-FFF2-40B4-BE49-F238E27FC236}">
                <a16:creationId xmlns:a16="http://schemas.microsoft.com/office/drawing/2014/main" id="{B4F87705-D41F-457C-B34A-9308DC3B40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6775" y="5784422"/>
            <a:ext cx="4450165" cy="743391"/>
          </a:xfrm>
          <a:prstGeom prst="rect">
            <a:avLst/>
          </a:prstGeom>
        </p:spPr>
      </p:pic>
      <p:pic>
        <p:nvPicPr>
          <p:cNvPr id="7" name="Graafi">
            <a:extLst>
              <a:ext uri="{FF2B5EF4-FFF2-40B4-BE49-F238E27FC236}">
                <a16:creationId xmlns:a16="http://schemas.microsoft.com/office/drawing/2014/main" id="{12D941AA-4A0D-41FB-A488-65C5E93DD7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9661" b="66813"/>
          <a:stretch/>
        </p:blipFill>
        <p:spPr>
          <a:xfrm>
            <a:off x="0" y="3211279"/>
            <a:ext cx="5845215" cy="36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8119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koinen kansi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3A94EB23-D2E9-42A1-8AF9-8D30A6F095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8322" y="1992928"/>
            <a:ext cx="4894443" cy="1459221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F492D170-3F17-4E66-A5A1-D1EABB5F0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88322" y="3695146"/>
            <a:ext cx="4894443" cy="536203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28" name="Tekstin paikkamerkki">
            <a:extLst>
              <a:ext uri="{FF2B5EF4-FFF2-40B4-BE49-F238E27FC236}">
                <a16:creationId xmlns:a16="http://schemas.microsoft.com/office/drawing/2014/main" id="{485AEE75-C4B2-4D76-95E9-D486F13F056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88321" y="4474346"/>
            <a:ext cx="4894443" cy="449319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Tekijätiedot Etunimi Sukunimi | päivämäärä</a:t>
            </a:r>
          </a:p>
        </p:txBody>
      </p:sp>
      <p:sp>
        <p:nvSpPr>
          <p:cNvPr id="9" name="Kuvan paikkamerkki">
            <a:extLst>
              <a:ext uri="{FF2B5EF4-FFF2-40B4-BE49-F238E27FC236}">
                <a16:creationId xmlns:a16="http://schemas.microsoft.com/office/drawing/2014/main" id="{95A67284-8BA0-4670-A6FA-98C5B986B05B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0"/>
            <a:ext cx="5347504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pic>
        <p:nvPicPr>
          <p:cNvPr id="10" name="Logo" descr="Itä-Uudenmaan hyvinvointialueen tunnus.">
            <a:extLst>
              <a:ext uri="{FF2B5EF4-FFF2-40B4-BE49-F238E27FC236}">
                <a16:creationId xmlns:a16="http://schemas.microsoft.com/office/drawing/2014/main" id="{184A3C90-BE91-496F-A4BF-E54EBE86EDC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  <p:pic>
        <p:nvPicPr>
          <p:cNvPr id="11" name="Graafi">
            <a:extLst>
              <a:ext uri="{FF2B5EF4-FFF2-40B4-BE49-F238E27FC236}">
                <a16:creationId xmlns:a16="http://schemas.microsoft.com/office/drawing/2014/main" id="{B60534BA-FB7E-4DFF-8DE2-E982C7AAD0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165" t="86413" r="34785"/>
          <a:stretch/>
        </p:blipFill>
        <p:spPr>
          <a:xfrm>
            <a:off x="8102278" y="0"/>
            <a:ext cx="4089722" cy="150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9612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inen kansi + kuv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3A94EB23-D2E9-42A1-8AF9-8D30A6F095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8322" y="1992928"/>
            <a:ext cx="4894443" cy="1459221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F492D170-3F17-4E66-A5A1-D1EABB5F0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88322" y="3695146"/>
            <a:ext cx="4894443" cy="536203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28" name="Tekstin paikkamerkki">
            <a:extLst>
              <a:ext uri="{FF2B5EF4-FFF2-40B4-BE49-F238E27FC236}">
                <a16:creationId xmlns:a16="http://schemas.microsoft.com/office/drawing/2014/main" id="{485AEE75-C4B2-4D76-95E9-D486F13F056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88321" y="4474346"/>
            <a:ext cx="4894443" cy="449319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Tekijätiedot Etunimi Sukunimi | päivämäärä</a:t>
            </a:r>
          </a:p>
        </p:txBody>
      </p:sp>
      <p:sp>
        <p:nvSpPr>
          <p:cNvPr id="9" name="Kuvan paikkamerkki">
            <a:extLst>
              <a:ext uri="{FF2B5EF4-FFF2-40B4-BE49-F238E27FC236}">
                <a16:creationId xmlns:a16="http://schemas.microsoft.com/office/drawing/2014/main" id="{95A67284-8BA0-4670-A6FA-98C5B986B05B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0"/>
            <a:ext cx="5347504" cy="68580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pic>
        <p:nvPicPr>
          <p:cNvPr id="10" name="Logo" descr="Itä-Uudenmaan hyvinvointialueen tunnus.">
            <a:extLst>
              <a:ext uri="{FF2B5EF4-FFF2-40B4-BE49-F238E27FC236}">
                <a16:creationId xmlns:a16="http://schemas.microsoft.com/office/drawing/2014/main" id="{184A3C90-BE91-496F-A4BF-E54EBE86ED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  <p:pic>
        <p:nvPicPr>
          <p:cNvPr id="5" name="Graafi">
            <a:extLst>
              <a:ext uri="{FF2B5EF4-FFF2-40B4-BE49-F238E27FC236}">
                <a16:creationId xmlns:a16="http://schemas.microsoft.com/office/drawing/2014/main" id="{00EF10EC-AE87-41E8-B6EC-427EAF1DB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165" t="86413" r="34785"/>
          <a:stretch/>
        </p:blipFill>
        <p:spPr>
          <a:xfrm>
            <a:off x="8102278" y="0"/>
            <a:ext cx="4089722" cy="150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4182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ADA615F1-17DE-4E0F-BE84-F900BCA300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3DA2BB6B-E893-41BB-99F1-FB50E45164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384597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DB253833-F21C-44EB-8853-4FA21EA38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0323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pals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ADA615F1-17DE-4E0F-BE84-F900BCA300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 1">
            <a:extLst>
              <a:ext uri="{FF2B5EF4-FFF2-40B4-BE49-F238E27FC236}">
                <a16:creationId xmlns:a16="http://schemas.microsoft.com/office/drawing/2014/main" id="{3DA2BB6B-E893-41BB-99F1-FB50E45164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1" y="1825625"/>
            <a:ext cx="5117918" cy="384597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D742BB0C-BA42-461E-AB2A-429CD4F182F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35883" y="1825625"/>
            <a:ext cx="5117917" cy="384597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DB253833-F21C-44EB-8853-4FA21EA38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3507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00282FB3-E3C0-4020-AB20-6E6168E9EA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4501"/>
            <a:ext cx="5608899" cy="1492010"/>
          </a:xfrm>
        </p:spPr>
        <p:txBody>
          <a:bodyPr/>
          <a:lstStyle/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C399D3E8-8EF8-4A8A-A40C-309059FF1CF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511705"/>
            <a:ext cx="5608898" cy="3287211"/>
          </a:xfrm>
        </p:spPr>
        <p:txBody>
          <a:bodyPr/>
          <a:lstStyle/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Kuvan paikkamerkki">
            <a:extLst>
              <a:ext uri="{FF2B5EF4-FFF2-40B4-BE49-F238E27FC236}">
                <a16:creationId xmlns:a16="http://schemas.microsoft.com/office/drawing/2014/main" id="{A9AA8853-D077-4A89-BFC7-99AE39AA4D19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745770" y="834501"/>
            <a:ext cx="4608030" cy="49644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6862A881-C2E5-463B-AAFD-BB8A193FF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296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3.4.2023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7720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lotsikk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afi">
            <a:extLst>
              <a:ext uri="{FF2B5EF4-FFF2-40B4-BE49-F238E27FC236}">
                <a16:creationId xmlns:a16="http://schemas.microsoft.com/office/drawing/2014/main" id="{103CEEE1-DA45-42B0-BE59-C6AFD9CBD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6416" t="36117" b="8187"/>
          <a:stretch/>
        </p:blipFill>
        <p:spPr>
          <a:xfrm>
            <a:off x="0" y="-2348"/>
            <a:ext cx="11655706" cy="6860348"/>
          </a:xfrm>
          <a:prstGeom prst="rect">
            <a:avLst/>
          </a:prstGeom>
        </p:spPr>
      </p:pic>
      <p:sp>
        <p:nvSpPr>
          <p:cNvPr id="6" name="Suorakulmio">
            <a:extLst>
              <a:ext uri="{FF2B5EF4-FFF2-40B4-BE49-F238E27FC236}">
                <a16:creationId xmlns:a16="http://schemas.microsoft.com/office/drawing/2014/main" id="{2EAB3A5E-7155-499E-8F59-B80FF21E1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95446" y="660990"/>
            <a:ext cx="10801109" cy="5536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">
            <a:extLst>
              <a:ext uri="{FF2B5EF4-FFF2-40B4-BE49-F238E27FC236}">
                <a16:creationId xmlns:a16="http://schemas.microsoft.com/office/drawing/2014/main" id="{3A94EB23-D2E9-42A1-8AF9-8D30A6F095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00446" y="1394750"/>
            <a:ext cx="7180162" cy="2207288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pPr lvl="0"/>
            <a:r>
              <a:rPr lang="fi-FI"/>
              <a:t>Lisää otsikko napsauttamalla</a:t>
            </a:r>
          </a:p>
        </p:txBody>
      </p:sp>
      <p:sp>
        <p:nvSpPr>
          <p:cNvPr id="3" name="Alaotsikko">
            <a:extLst>
              <a:ext uri="{FF2B5EF4-FFF2-40B4-BE49-F238E27FC236}">
                <a16:creationId xmlns:a16="http://schemas.microsoft.com/office/drawing/2014/main" id="{F492D170-3F17-4E66-A5A1-D1EABB5F0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00446" y="3773345"/>
            <a:ext cx="7180162" cy="164360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/>
              <a:t>Lisää alaotsikko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5265907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D8086E6C-793F-4FD8-B63B-66AEBBD86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pic>
        <p:nvPicPr>
          <p:cNvPr id="6" name="Logo">
            <a:extLst>
              <a:ext uri="{FF2B5EF4-FFF2-40B4-BE49-F238E27FC236}">
                <a16:creationId xmlns:a16="http://schemas.microsoft.com/office/drawing/2014/main" id="{96980589-E777-4E48-9F07-A9A8420C1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9151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go">
            <a:extLst>
              <a:ext uri="{FF2B5EF4-FFF2-40B4-BE49-F238E27FC236}">
                <a16:creationId xmlns:a16="http://schemas.microsoft.com/office/drawing/2014/main" id="{605DFCA8-2978-4CD9-A11D-F02BC82A1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8518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kuva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">
            <a:extLst>
              <a:ext uri="{FF2B5EF4-FFF2-40B4-BE49-F238E27FC236}">
                <a16:creationId xmlns:a16="http://schemas.microsoft.com/office/drawing/2014/main" id="{20F93718-E2D1-467E-8607-9EA83E226B70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12192000" cy="68580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pic>
        <p:nvPicPr>
          <p:cNvPr id="4" name="Graafi">
            <a:extLst>
              <a:ext uri="{FF2B5EF4-FFF2-40B4-BE49-F238E27FC236}">
                <a16:creationId xmlns:a16="http://schemas.microsoft.com/office/drawing/2014/main" id="{7728E02F-009A-4F53-9C18-3911DBDF1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9661" b="66813"/>
          <a:stretch/>
        </p:blipFill>
        <p:spPr>
          <a:xfrm>
            <a:off x="0" y="3211279"/>
            <a:ext cx="5845215" cy="36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2789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go">
            <a:extLst>
              <a:ext uri="{FF2B5EF4-FFF2-40B4-BE49-F238E27FC236}">
                <a16:creationId xmlns:a16="http://schemas.microsoft.com/office/drawing/2014/main" id="{605DFCA8-2978-4CD9-A11D-F02BC82A1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8518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pals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ADA615F1-17DE-4E0F-BE84-F900BCA300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 1">
            <a:extLst>
              <a:ext uri="{FF2B5EF4-FFF2-40B4-BE49-F238E27FC236}">
                <a16:creationId xmlns:a16="http://schemas.microsoft.com/office/drawing/2014/main" id="{3DA2BB6B-E893-41BB-99F1-FB50E45164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1" y="1825625"/>
            <a:ext cx="5117918" cy="384597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D742BB0C-BA42-461E-AB2A-429CD4F182F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35883" y="1825625"/>
            <a:ext cx="5117917" cy="384597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DB253833-F21C-44EB-8853-4FA21EA38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3507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pals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ADA615F1-17DE-4E0F-BE84-F900BCA300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 1">
            <a:extLst>
              <a:ext uri="{FF2B5EF4-FFF2-40B4-BE49-F238E27FC236}">
                <a16:creationId xmlns:a16="http://schemas.microsoft.com/office/drawing/2014/main" id="{3DA2BB6B-E893-41BB-99F1-FB50E45164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1" y="1825625"/>
            <a:ext cx="5117918" cy="384597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D742BB0C-BA42-461E-AB2A-429CD4F182F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35883" y="1825625"/>
            <a:ext cx="5117917" cy="384597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DB253833-F21C-44EB-8853-4FA21EA38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3507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go">
            <a:extLst>
              <a:ext uri="{FF2B5EF4-FFF2-40B4-BE49-F238E27FC236}">
                <a16:creationId xmlns:a16="http://schemas.microsoft.com/office/drawing/2014/main" id="{605DFCA8-2978-4CD9-A11D-F02BC82A1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8518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ADA615F1-17DE-4E0F-BE84-F900BCA300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3DA2BB6B-E893-41BB-99F1-FB50E45164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384597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DB253833-F21C-44EB-8853-4FA21EA38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0323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go">
            <a:extLst>
              <a:ext uri="{FF2B5EF4-FFF2-40B4-BE49-F238E27FC236}">
                <a16:creationId xmlns:a16="http://schemas.microsoft.com/office/drawing/2014/main" id="{605DFCA8-2978-4CD9-A11D-F02BC82A1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851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3.4.2023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3715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pals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ADA615F1-17DE-4E0F-BE84-F900BCA300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 1">
            <a:extLst>
              <a:ext uri="{FF2B5EF4-FFF2-40B4-BE49-F238E27FC236}">
                <a16:creationId xmlns:a16="http://schemas.microsoft.com/office/drawing/2014/main" id="{3DA2BB6B-E893-41BB-99F1-FB50E45164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1" y="1825625"/>
            <a:ext cx="5117918" cy="384597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D742BB0C-BA42-461E-AB2A-429CD4F182F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35883" y="1825625"/>
            <a:ext cx="5117917" cy="384597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DB253833-F21C-44EB-8853-4FA21EA38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3507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ADA615F1-17DE-4E0F-BE84-F900BCA300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3DA2BB6B-E893-41BB-99F1-FB50E45164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384597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DB253833-F21C-44EB-8853-4FA21EA38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0323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pals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ADA615F1-17DE-4E0F-BE84-F900BCA300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 1">
            <a:extLst>
              <a:ext uri="{FF2B5EF4-FFF2-40B4-BE49-F238E27FC236}">
                <a16:creationId xmlns:a16="http://schemas.microsoft.com/office/drawing/2014/main" id="{3DA2BB6B-E893-41BB-99F1-FB50E45164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1" y="1825625"/>
            <a:ext cx="5117918" cy="384597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D742BB0C-BA42-461E-AB2A-429CD4F182F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35883" y="1825625"/>
            <a:ext cx="5117917" cy="384597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DB253833-F21C-44EB-8853-4FA21EA38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3507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go">
            <a:extLst>
              <a:ext uri="{FF2B5EF4-FFF2-40B4-BE49-F238E27FC236}">
                <a16:creationId xmlns:a16="http://schemas.microsoft.com/office/drawing/2014/main" id="{605DFCA8-2978-4CD9-A11D-F02BC82A1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8518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pals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ADA615F1-17DE-4E0F-BE84-F900BCA300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 1">
            <a:extLst>
              <a:ext uri="{FF2B5EF4-FFF2-40B4-BE49-F238E27FC236}">
                <a16:creationId xmlns:a16="http://schemas.microsoft.com/office/drawing/2014/main" id="{3DA2BB6B-E893-41BB-99F1-FB50E45164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1" y="1825625"/>
            <a:ext cx="5117918" cy="384597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D742BB0C-BA42-461E-AB2A-429CD4F182F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35883" y="1825625"/>
            <a:ext cx="5117917" cy="384597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DB253833-F21C-44EB-8853-4FA21EA38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3507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pals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ADA615F1-17DE-4E0F-BE84-F900BCA300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 1">
            <a:extLst>
              <a:ext uri="{FF2B5EF4-FFF2-40B4-BE49-F238E27FC236}">
                <a16:creationId xmlns:a16="http://schemas.microsoft.com/office/drawing/2014/main" id="{3DA2BB6B-E893-41BB-99F1-FB50E45164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1" y="1825625"/>
            <a:ext cx="5117918" cy="384597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D742BB0C-BA42-461E-AB2A-429CD4F182F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35883" y="1825625"/>
            <a:ext cx="5117917" cy="384597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DB253833-F21C-44EB-8853-4FA21EA38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3507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inen kans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3A94EB23-D2E9-42A1-8AF9-8D30A6F095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8175" y="816746"/>
            <a:ext cx="7557856" cy="1459221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F492D170-3F17-4E66-A5A1-D1EABB5F0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8175" y="2518964"/>
            <a:ext cx="7557856" cy="910036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10" name="Tekstin paikkamerkki">
            <a:extLst>
              <a:ext uri="{FF2B5EF4-FFF2-40B4-BE49-F238E27FC236}">
                <a16:creationId xmlns:a16="http://schemas.microsoft.com/office/drawing/2014/main" id="{698012D4-2155-4A56-BE41-F2EFC0CD4EB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58175" y="3805535"/>
            <a:ext cx="7576243" cy="449319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Tekijätiedot Etunimi Sukunimi | päivämäärä</a:t>
            </a:r>
          </a:p>
        </p:txBody>
      </p:sp>
      <p:pic>
        <p:nvPicPr>
          <p:cNvPr id="9" name="Logo" descr="Itä-Uudenmaan hyvinvointialueen tunnus.">
            <a:extLst>
              <a:ext uri="{FF2B5EF4-FFF2-40B4-BE49-F238E27FC236}">
                <a16:creationId xmlns:a16="http://schemas.microsoft.com/office/drawing/2014/main" id="{B4F87705-D41F-457C-B34A-9308DC3B40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6775" y="5784422"/>
            <a:ext cx="4450165" cy="743391"/>
          </a:xfrm>
          <a:prstGeom prst="rect">
            <a:avLst/>
          </a:prstGeom>
        </p:spPr>
      </p:pic>
      <p:pic>
        <p:nvPicPr>
          <p:cNvPr id="7" name="Graafi">
            <a:extLst>
              <a:ext uri="{FF2B5EF4-FFF2-40B4-BE49-F238E27FC236}">
                <a16:creationId xmlns:a16="http://schemas.microsoft.com/office/drawing/2014/main" id="{12D941AA-4A0D-41FB-A488-65C5E93DD7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9661" b="66813"/>
          <a:stretch/>
        </p:blipFill>
        <p:spPr>
          <a:xfrm>
            <a:off x="0" y="3211279"/>
            <a:ext cx="5845215" cy="36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8119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69273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DD6FB730-20D6-41B5-A18B-909CA4BB8A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00446" y="1394750"/>
            <a:ext cx="7180162" cy="2207288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fi-FI"/>
              <a:t>Elämän mittaista </a:t>
            </a:r>
            <a:br>
              <a:rPr lang="fi-FI"/>
            </a:br>
            <a:r>
              <a:rPr lang="fi-FI"/>
              <a:t>hyvinvointia.</a:t>
            </a:r>
          </a:p>
        </p:txBody>
      </p:sp>
      <p:sp>
        <p:nvSpPr>
          <p:cNvPr id="3" name="Alaotsikko">
            <a:extLst>
              <a:ext uri="{FF2B5EF4-FFF2-40B4-BE49-F238E27FC236}">
                <a16:creationId xmlns:a16="http://schemas.microsoft.com/office/drawing/2014/main" id="{4EDBBE83-B716-4CFA-8A98-05BEB99AB2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00446" y="3773346"/>
            <a:ext cx="7180162" cy="68290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/>
              <a:t>Etunimi Sukunimi | Yhteystiedot | itauusimaa.fi</a:t>
            </a:r>
          </a:p>
        </p:txBody>
      </p:sp>
      <p:pic>
        <p:nvPicPr>
          <p:cNvPr id="5" name="Logo" descr="Itä-Uudenmaan hyvinvointialueen tunnus.">
            <a:extLst>
              <a:ext uri="{FF2B5EF4-FFF2-40B4-BE49-F238E27FC236}">
                <a16:creationId xmlns:a16="http://schemas.microsoft.com/office/drawing/2014/main" id="{06C80FFF-7A59-4224-A3A5-5AA5BDF380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6775" y="5784422"/>
            <a:ext cx="4450165" cy="743391"/>
          </a:xfrm>
          <a:prstGeom prst="rect">
            <a:avLst/>
          </a:prstGeom>
        </p:spPr>
      </p:pic>
      <p:pic>
        <p:nvPicPr>
          <p:cNvPr id="4" name="Graafi">
            <a:extLst>
              <a:ext uri="{FF2B5EF4-FFF2-40B4-BE49-F238E27FC236}">
                <a16:creationId xmlns:a16="http://schemas.microsoft.com/office/drawing/2014/main" id="{CD5D74D7-AF46-4C19-8946-05B05E028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9661" b="66813"/>
          <a:stretch/>
        </p:blipFill>
        <p:spPr>
          <a:xfrm>
            <a:off x="0" y="3211279"/>
            <a:ext cx="5845215" cy="36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8299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 sinin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DD6FB730-20D6-41B5-A18B-909CA4BB8A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00446" y="1394750"/>
            <a:ext cx="7180162" cy="2207288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Elämän mittaista </a:t>
            </a:r>
            <a:br>
              <a:rPr lang="fi-FI"/>
            </a:br>
            <a:r>
              <a:rPr lang="fi-FI"/>
              <a:t>hyvinvointia.</a:t>
            </a:r>
          </a:p>
        </p:txBody>
      </p:sp>
      <p:sp>
        <p:nvSpPr>
          <p:cNvPr id="3" name="Alaotsikko">
            <a:extLst>
              <a:ext uri="{FF2B5EF4-FFF2-40B4-BE49-F238E27FC236}">
                <a16:creationId xmlns:a16="http://schemas.microsoft.com/office/drawing/2014/main" id="{4EDBBE83-B716-4CFA-8A98-05BEB99AB2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00446" y="3773346"/>
            <a:ext cx="7180162" cy="68290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/>
              <a:t>Etunimi Sukunimi | Yhteystiedot | itauusimaa.fi</a:t>
            </a:r>
          </a:p>
        </p:txBody>
      </p:sp>
      <p:pic>
        <p:nvPicPr>
          <p:cNvPr id="5" name="Logo" descr="Itä-Uudenmaan hyvinvointialueen tunnus.">
            <a:extLst>
              <a:ext uri="{FF2B5EF4-FFF2-40B4-BE49-F238E27FC236}">
                <a16:creationId xmlns:a16="http://schemas.microsoft.com/office/drawing/2014/main" id="{06C80FFF-7A59-4224-A3A5-5AA5BDF380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6775" y="5784422"/>
            <a:ext cx="4450165" cy="743391"/>
          </a:xfrm>
          <a:prstGeom prst="rect">
            <a:avLst/>
          </a:prstGeom>
        </p:spPr>
      </p:pic>
      <p:pic>
        <p:nvPicPr>
          <p:cNvPr id="4" name="Graafi">
            <a:extLst>
              <a:ext uri="{FF2B5EF4-FFF2-40B4-BE49-F238E27FC236}">
                <a16:creationId xmlns:a16="http://schemas.microsoft.com/office/drawing/2014/main" id="{CD5D74D7-AF46-4C19-8946-05B05E028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9661" b="66813"/>
          <a:stretch/>
        </p:blipFill>
        <p:spPr>
          <a:xfrm>
            <a:off x="0" y="3211279"/>
            <a:ext cx="5845215" cy="36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0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3.4.2023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3650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alkoinen 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3A94EB23-D2E9-42A1-8AF9-8D30A6F095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8175" y="816746"/>
            <a:ext cx="7557856" cy="1459221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F492D170-3F17-4E66-A5A1-D1EABB5F0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8175" y="2518964"/>
            <a:ext cx="7557856" cy="910036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28" name="Tekstin paikkamerkki">
            <a:extLst>
              <a:ext uri="{FF2B5EF4-FFF2-40B4-BE49-F238E27FC236}">
                <a16:creationId xmlns:a16="http://schemas.microsoft.com/office/drawing/2014/main" id="{485AEE75-C4B2-4D76-95E9-D486F13F056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58175" y="3805535"/>
            <a:ext cx="7576243" cy="4493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Tekijätiedot Etunimi Sukunimi | päivämäärä</a:t>
            </a:r>
          </a:p>
        </p:txBody>
      </p:sp>
      <p:pic>
        <p:nvPicPr>
          <p:cNvPr id="20" name="Logo" descr="Itä-Uudenmaan hyvinvointialueen tunnus.">
            <a:extLst>
              <a:ext uri="{FF2B5EF4-FFF2-40B4-BE49-F238E27FC236}">
                <a16:creationId xmlns:a16="http://schemas.microsoft.com/office/drawing/2014/main" id="{9505688E-A4CB-4D68-ADA5-BDED2D882C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6775" y="5784422"/>
            <a:ext cx="4450165" cy="743391"/>
          </a:xfrm>
          <a:prstGeom prst="rect">
            <a:avLst/>
          </a:prstGeom>
        </p:spPr>
      </p:pic>
      <p:pic>
        <p:nvPicPr>
          <p:cNvPr id="14" name="Graafi">
            <a:extLst>
              <a:ext uri="{FF2B5EF4-FFF2-40B4-BE49-F238E27FC236}">
                <a16:creationId xmlns:a16="http://schemas.microsoft.com/office/drawing/2014/main" id="{133FA55B-378D-499D-889A-5C1077555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9661" b="66813"/>
          <a:stretch/>
        </p:blipFill>
        <p:spPr>
          <a:xfrm>
            <a:off x="0" y="3211279"/>
            <a:ext cx="5845215" cy="36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3516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inen kans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3A94EB23-D2E9-42A1-8AF9-8D30A6F095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8175" y="816746"/>
            <a:ext cx="7557856" cy="1459221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F492D170-3F17-4E66-A5A1-D1EABB5F0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8175" y="2518964"/>
            <a:ext cx="7557856" cy="910036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10" name="Tekstin paikkamerkki">
            <a:extLst>
              <a:ext uri="{FF2B5EF4-FFF2-40B4-BE49-F238E27FC236}">
                <a16:creationId xmlns:a16="http://schemas.microsoft.com/office/drawing/2014/main" id="{698012D4-2155-4A56-BE41-F2EFC0CD4EB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58175" y="3805535"/>
            <a:ext cx="7576243" cy="449319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Tekijätiedot Etunimi Sukunimi | päivämäärä</a:t>
            </a:r>
          </a:p>
        </p:txBody>
      </p:sp>
      <p:pic>
        <p:nvPicPr>
          <p:cNvPr id="9" name="Logo" descr="Itä-Uudenmaan hyvinvointialueen tunnus.">
            <a:extLst>
              <a:ext uri="{FF2B5EF4-FFF2-40B4-BE49-F238E27FC236}">
                <a16:creationId xmlns:a16="http://schemas.microsoft.com/office/drawing/2014/main" id="{B4F87705-D41F-457C-B34A-9308DC3B40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6775" y="5784422"/>
            <a:ext cx="4450165" cy="743391"/>
          </a:xfrm>
          <a:prstGeom prst="rect">
            <a:avLst/>
          </a:prstGeom>
        </p:spPr>
      </p:pic>
      <p:pic>
        <p:nvPicPr>
          <p:cNvPr id="7" name="Graafi">
            <a:extLst>
              <a:ext uri="{FF2B5EF4-FFF2-40B4-BE49-F238E27FC236}">
                <a16:creationId xmlns:a16="http://schemas.microsoft.com/office/drawing/2014/main" id="{12D941AA-4A0D-41FB-A488-65C5E93DD7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9661" b="66813"/>
          <a:stretch/>
        </p:blipFill>
        <p:spPr>
          <a:xfrm>
            <a:off x="0" y="3211279"/>
            <a:ext cx="5845215" cy="36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5582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alkoinen kansi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3A94EB23-D2E9-42A1-8AF9-8D30A6F095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8322" y="1992928"/>
            <a:ext cx="4894443" cy="1459221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F492D170-3F17-4E66-A5A1-D1EABB5F0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88322" y="3695146"/>
            <a:ext cx="4894443" cy="536203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28" name="Tekstin paikkamerkki">
            <a:extLst>
              <a:ext uri="{FF2B5EF4-FFF2-40B4-BE49-F238E27FC236}">
                <a16:creationId xmlns:a16="http://schemas.microsoft.com/office/drawing/2014/main" id="{485AEE75-C4B2-4D76-95E9-D486F13F056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88321" y="4474346"/>
            <a:ext cx="4894443" cy="449319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Tekijätiedot Etunimi Sukunimi | päivämäärä</a:t>
            </a:r>
          </a:p>
        </p:txBody>
      </p:sp>
      <p:sp>
        <p:nvSpPr>
          <p:cNvPr id="9" name="Kuvan paikkamerkki">
            <a:extLst>
              <a:ext uri="{FF2B5EF4-FFF2-40B4-BE49-F238E27FC236}">
                <a16:creationId xmlns:a16="http://schemas.microsoft.com/office/drawing/2014/main" id="{95A67284-8BA0-4670-A6FA-98C5B986B05B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0"/>
            <a:ext cx="5347504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pic>
        <p:nvPicPr>
          <p:cNvPr id="10" name="Logo" descr="Itä-Uudenmaan hyvinvointialueen tunnus.">
            <a:extLst>
              <a:ext uri="{FF2B5EF4-FFF2-40B4-BE49-F238E27FC236}">
                <a16:creationId xmlns:a16="http://schemas.microsoft.com/office/drawing/2014/main" id="{184A3C90-BE91-496F-A4BF-E54EBE86EDC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  <p:pic>
        <p:nvPicPr>
          <p:cNvPr id="11" name="Graafi">
            <a:extLst>
              <a:ext uri="{FF2B5EF4-FFF2-40B4-BE49-F238E27FC236}">
                <a16:creationId xmlns:a16="http://schemas.microsoft.com/office/drawing/2014/main" id="{B60534BA-FB7E-4DFF-8DE2-E982C7AAD0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165" t="86413" r="34785"/>
          <a:stretch/>
        </p:blipFill>
        <p:spPr>
          <a:xfrm>
            <a:off x="8102278" y="0"/>
            <a:ext cx="4089722" cy="150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3188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inen kansi + kuv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3A94EB23-D2E9-42A1-8AF9-8D30A6F095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8322" y="1992928"/>
            <a:ext cx="4894443" cy="1459221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F492D170-3F17-4E66-A5A1-D1EABB5F0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88322" y="3695146"/>
            <a:ext cx="4894443" cy="536203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28" name="Tekstin paikkamerkki">
            <a:extLst>
              <a:ext uri="{FF2B5EF4-FFF2-40B4-BE49-F238E27FC236}">
                <a16:creationId xmlns:a16="http://schemas.microsoft.com/office/drawing/2014/main" id="{485AEE75-C4B2-4D76-95E9-D486F13F056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88321" y="4474346"/>
            <a:ext cx="4894443" cy="449319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Tekijätiedot Etunimi Sukunimi | päivämäärä</a:t>
            </a:r>
          </a:p>
        </p:txBody>
      </p:sp>
      <p:sp>
        <p:nvSpPr>
          <p:cNvPr id="9" name="Kuvan paikkamerkki">
            <a:extLst>
              <a:ext uri="{FF2B5EF4-FFF2-40B4-BE49-F238E27FC236}">
                <a16:creationId xmlns:a16="http://schemas.microsoft.com/office/drawing/2014/main" id="{95A67284-8BA0-4670-A6FA-98C5B986B05B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0"/>
            <a:ext cx="5347504" cy="68580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pic>
        <p:nvPicPr>
          <p:cNvPr id="10" name="Logo" descr="Itä-Uudenmaan hyvinvointialueen tunnus.">
            <a:extLst>
              <a:ext uri="{FF2B5EF4-FFF2-40B4-BE49-F238E27FC236}">
                <a16:creationId xmlns:a16="http://schemas.microsoft.com/office/drawing/2014/main" id="{184A3C90-BE91-496F-A4BF-E54EBE86ED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  <p:pic>
        <p:nvPicPr>
          <p:cNvPr id="5" name="Graafi">
            <a:extLst>
              <a:ext uri="{FF2B5EF4-FFF2-40B4-BE49-F238E27FC236}">
                <a16:creationId xmlns:a16="http://schemas.microsoft.com/office/drawing/2014/main" id="{00EF10EC-AE87-41E8-B6EC-427EAF1DB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165" t="86413" r="34785"/>
          <a:stretch/>
        </p:blipFill>
        <p:spPr>
          <a:xfrm>
            <a:off x="8102278" y="0"/>
            <a:ext cx="4089722" cy="150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6637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pals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ADA615F1-17DE-4E0F-BE84-F900BCA300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 1">
            <a:extLst>
              <a:ext uri="{FF2B5EF4-FFF2-40B4-BE49-F238E27FC236}">
                <a16:creationId xmlns:a16="http://schemas.microsoft.com/office/drawing/2014/main" id="{3DA2BB6B-E893-41BB-99F1-FB50E45164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1" y="1825625"/>
            <a:ext cx="5117918" cy="384597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D742BB0C-BA42-461E-AB2A-429CD4F182F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35883" y="1825625"/>
            <a:ext cx="5117917" cy="384597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DB253833-F21C-44EB-8853-4FA21EA38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6770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00282FB3-E3C0-4020-AB20-6E6168E9EA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4501"/>
            <a:ext cx="5608899" cy="1492010"/>
          </a:xfrm>
        </p:spPr>
        <p:txBody>
          <a:bodyPr/>
          <a:lstStyle/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C399D3E8-8EF8-4A8A-A40C-309059FF1CF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511705"/>
            <a:ext cx="5608898" cy="3287211"/>
          </a:xfrm>
        </p:spPr>
        <p:txBody>
          <a:bodyPr/>
          <a:lstStyle/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Kuvan paikkamerkki">
            <a:extLst>
              <a:ext uri="{FF2B5EF4-FFF2-40B4-BE49-F238E27FC236}">
                <a16:creationId xmlns:a16="http://schemas.microsoft.com/office/drawing/2014/main" id="{A9AA8853-D077-4A89-BFC7-99AE39AA4D19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745770" y="834501"/>
            <a:ext cx="4608030" cy="49644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6862A881-C2E5-463B-AAFD-BB8A193FF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05606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petus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DD6FB730-20D6-41B5-A18B-909CA4BB8A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00446" y="1394750"/>
            <a:ext cx="7180162" cy="2207288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fi-FI"/>
              <a:t>Elämän mittaista </a:t>
            </a:r>
            <a:br>
              <a:rPr lang="fi-FI"/>
            </a:br>
            <a:r>
              <a:rPr lang="fi-FI"/>
              <a:t>hyvinvointia.</a:t>
            </a:r>
          </a:p>
        </p:txBody>
      </p:sp>
      <p:sp>
        <p:nvSpPr>
          <p:cNvPr id="3" name="Alaotsikko">
            <a:extLst>
              <a:ext uri="{FF2B5EF4-FFF2-40B4-BE49-F238E27FC236}">
                <a16:creationId xmlns:a16="http://schemas.microsoft.com/office/drawing/2014/main" id="{4EDBBE83-B716-4CFA-8A98-05BEB99AB2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00446" y="3773346"/>
            <a:ext cx="7180162" cy="68290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/>
              <a:t>Etunimi Sukunimi | Yhteystiedot | itauusimaa.fi</a:t>
            </a:r>
          </a:p>
        </p:txBody>
      </p:sp>
      <p:pic>
        <p:nvPicPr>
          <p:cNvPr id="5" name="Logo" descr="Itä-Uudenmaan hyvinvointialueen tunnus.">
            <a:extLst>
              <a:ext uri="{FF2B5EF4-FFF2-40B4-BE49-F238E27FC236}">
                <a16:creationId xmlns:a16="http://schemas.microsoft.com/office/drawing/2014/main" id="{06C80FFF-7A59-4224-A3A5-5AA5BDF380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6775" y="5784422"/>
            <a:ext cx="4450165" cy="743391"/>
          </a:xfrm>
          <a:prstGeom prst="rect">
            <a:avLst/>
          </a:prstGeom>
        </p:spPr>
      </p:pic>
      <p:pic>
        <p:nvPicPr>
          <p:cNvPr id="4" name="Graafi">
            <a:extLst>
              <a:ext uri="{FF2B5EF4-FFF2-40B4-BE49-F238E27FC236}">
                <a16:creationId xmlns:a16="http://schemas.microsoft.com/office/drawing/2014/main" id="{CD5D74D7-AF46-4C19-8946-05B05E028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9661" b="66813"/>
          <a:stretch/>
        </p:blipFill>
        <p:spPr>
          <a:xfrm>
            <a:off x="0" y="3211279"/>
            <a:ext cx="5845215" cy="36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7606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petus sinin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DD6FB730-20D6-41B5-A18B-909CA4BB8A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00446" y="1394750"/>
            <a:ext cx="7180162" cy="2207288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Elämän mittaista </a:t>
            </a:r>
            <a:br>
              <a:rPr lang="fi-FI"/>
            </a:br>
            <a:r>
              <a:rPr lang="fi-FI"/>
              <a:t>hyvinvointia.</a:t>
            </a:r>
          </a:p>
        </p:txBody>
      </p:sp>
      <p:sp>
        <p:nvSpPr>
          <p:cNvPr id="3" name="Alaotsikko">
            <a:extLst>
              <a:ext uri="{FF2B5EF4-FFF2-40B4-BE49-F238E27FC236}">
                <a16:creationId xmlns:a16="http://schemas.microsoft.com/office/drawing/2014/main" id="{4EDBBE83-B716-4CFA-8A98-05BEB99AB2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00446" y="3773346"/>
            <a:ext cx="7180162" cy="68290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/>
              <a:t>Etunimi Sukunimi | Yhteystiedot | itauusimaa.fi</a:t>
            </a:r>
          </a:p>
        </p:txBody>
      </p:sp>
      <p:pic>
        <p:nvPicPr>
          <p:cNvPr id="5" name="Logo" descr="Itä-Uudenmaan hyvinvointialueen tunnus.">
            <a:extLst>
              <a:ext uri="{FF2B5EF4-FFF2-40B4-BE49-F238E27FC236}">
                <a16:creationId xmlns:a16="http://schemas.microsoft.com/office/drawing/2014/main" id="{06C80FFF-7A59-4224-A3A5-5AA5BDF380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6775" y="5784422"/>
            <a:ext cx="4450165" cy="743391"/>
          </a:xfrm>
          <a:prstGeom prst="rect">
            <a:avLst/>
          </a:prstGeom>
        </p:spPr>
      </p:pic>
      <p:pic>
        <p:nvPicPr>
          <p:cNvPr id="4" name="Graafi">
            <a:extLst>
              <a:ext uri="{FF2B5EF4-FFF2-40B4-BE49-F238E27FC236}">
                <a16:creationId xmlns:a16="http://schemas.microsoft.com/office/drawing/2014/main" id="{CD5D74D7-AF46-4C19-8946-05B05E028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9661" b="66813"/>
          <a:stretch/>
        </p:blipFill>
        <p:spPr>
          <a:xfrm>
            <a:off x="0" y="3211279"/>
            <a:ext cx="5845215" cy="36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15339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DD6FB730-20D6-41B5-A18B-909CA4BB8A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00446" y="1394750"/>
            <a:ext cx="7180162" cy="2207288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fi-FI"/>
              <a:t>Elämän mittaista </a:t>
            </a:r>
            <a:br>
              <a:rPr lang="fi-FI"/>
            </a:br>
            <a:r>
              <a:rPr lang="fi-FI"/>
              <a:t>hyvinvointia.</a:t>
            </a:r>
          </a:p>
        </p:txBody>
      </p:sp>
      <p:sp>
        <p:nvSpPr>
          <p:cNvPr id="3" name="Alaotsikko">
            <a:extLst>
              <a:ext uri="{FF2B5EF4-FFF2-40B4-BE49-F238E27FC236}">
                <a16:creationId xmlns:a16="http://schemas.microsoft.com/office/drawing/2014/main" id="{4EDBBE83-B716-4CFA-8A98-05BEB99AB2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00446" y="3773346"/>
            <a:ext cx="7180162" cy="68290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/>
              <a:t>Etunimi Sukunimi | Yhteystiedot | itauusimaa.fi</a:t>
            </a:r>
          </a:p>
        </p:txBody>
      </p:sp>
      <p:pic>
        <p:nvPicPr>
          <p:cNvPr id="5" name="Logo" descr="Itä-Uudenmaan hyvinvointialueen tunnus.">
            <a:extLst>
              <a:ext uri="{FF2B5EF4-FFF2-40B4-BE49-F238E27FC236}">
                <a16:creationId xmlns:a16="http://schemas.microsoft.com/office/drawing/2014/main" id="{06C80FFF-7A59-4224-A3A5-5AA5BDF380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6775" y="5784422"/>
            <a:ext cx="4450165" cy="743391"/>
          </a:xfrm>
          <a:prstGeom prst="rect">
            <a:avLst/>
          </a:prstGeom>
        </p:spPr>
      </p:pic>
      <p:pic>
        <p:nvPicPr>
          <p:cNvPr id="4" name="Graafi">
            <a:extLst>
              <a:ext uri="{FF2B5EF4-FFF2-40B4-BE49-F238E27FC236}">
                <a16:creationId xmlns:a16="http://schemas.microsoft.com/office/drawing/2014/main" id="{CD5D74D7-AF46-4C19-8946-05B05E028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9661" b="66813"/>
          <a:stretch/>
        </p:blipFill>
        <p:spPr>
          <a:xfrm>
            <a:off x="0" y="3211279"/>
            <a:ext cx="5845215" cy="36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82992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 sinin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DD6FB730-20D6-41B5-A18B-909CA4BB8A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00446" y="1394750"/>
            <a:ext cx="7180162" cy="2207288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Elämän mittaista </a:t>
            </a:r>
            <a:br>
              <a:rPr lang="fi-FI"/>
            </a:br>
            <a:r>
              <a:rPr lang="fi-FI"/>
              <a:t>hyvinvointia.</a:t>
            </a:r>
          </a:p>
        </p:txBody>
      </p:sp>
      <p:sp>
        <p:nvSpPr>
          <p:cNvPr id="3" name="Alaotsikko">
            <a:extLst>
              <a:ext uri="{FF2B5EF4-FFF2-40B4-BE49-F238E27FC236}">
                <a16:creationId xmlns:a16="http://schemas.microsoft.com/office/drawing/2014/main" id="{4EDBBE83-B716-4CFA-8A98-05BEB99AB2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00446" y="3773346"/>
            <a:ext cx="7180162" cy="68290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/>
              <a:t>Etunimi Sukunimi | Yhteystiedot | itauusimaa.fi</a:t>
            </a:r>
          </a:p>
        </p:txBody>
      </p:sp>
      <p:pic>
        <p:nvPicPr>
          <p:cNvPr id="5" name="Logo" descr="Itä-Uudenmaan hyvinvointialueen tunnus.">
            <a:extLst>
              <a:ext uri="{FF2B5EF4-FFF2-40B4-BE49-F238E27FC236}">
                <a16:creationId xmlns:a16="http://schemas.microsoft.com/office/drawing/2014/main" id="{06C80FFF-7A59-4224-A3A5-5AA5BDF380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6775" y="5784422"/>
            <a:ext cx="4450165" cy="743391"/>
          </a:xfrm>
          <a:prstGeom prst="rect">
            <a:avLst/>
          </a:prstGeom>
        </p:spPr>
      </p:pic>
      <p:pic>
        <p:nvPicPr>
          <p:cNvPr id="4" name="Graafi">
            <a:extLst>
              <a:ext uri="{FF2B5EF4-FFF2-40B4-BE49-F238E27FC236}">
                <a16:creationId xmlns:a16="http://schemas.microsoft.com/office/drawing/2014/main" id="{CD5D74D7-AF46-4C19-8946-05B05E028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9661" b="66813"/>
          <a:stretch/>
        </p:blipFill>
        <p:spPr>
          <a:xfrm>
            <a:off x="0" y="3211279"/>
            <a:ext cx="5845215" cy="36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0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3.4.2023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7640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alkoinen 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3A94EB23-D2E9-42A1-8AF9-8D30A6F095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8175" y="816746"/>
            <a:ext cx="7557856" cy="1459221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F492D170-3F17-4E66-A5A1-D1EABB5F0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8175" y="2518964"/>
            <a:ext cx="7557856" cy="910036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28" name="Tekstin paikkamerkki">
            <a:extLst>
              <a:ext uri="{FF2B5EF4-FFF2-40B4-BE49-F238E27FC236}">
                <a16:creationId xmlns:a16="http://schemas.microsoft.com/office/drawing/2014/main" id="{485AEE75-C4B2-4D76-95E9-D486F13F056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58175" y="3805535"/>
            <a:ext cx="7576243" cy="4493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Tekijätiedot Etunimi Sukunimi | päivämäärä</a:t>
            </a:r>
          </a:p>
        </p:txBody>
      </p:sp>
      <p:pic>
        <p:nvPicPr>
          <p:cNvPr id="20" name="Logo" descr="Itä-Uudenmaan hyvinvointialueen tunnus.">
            <a:extLst>
              <a:ext uri="{FF2B5EF4-FFF2-40B4-BE49-F238E27FC236}">
                <a16:creationId xmlns:a16="http://schemas.microsoft.com/office/drawing/2014/main" id="{9505688E-A4CB-4D68-ADA5-BDED2D882C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6775" y="5784422"/>
            <a:ext cx="4450165" cy="743391"/>
          </a:xfrm>
          <a:prstGeom prst="rect">
            <a:avLst/>
          </a:prstGeom>
        </p:spPr>
      </p:pic>
      <p:pic>
        <p:nvPicPr>
          <p:cNvPr id="14" name="Graafi">
            <a:extLst>
              <a:ext uri="{FF2B5EF4-FFF2-40B4-BE49-F238E27FC236}">
                <a16:creationId xmlns:a16="http://schemas.microsoft.com/office/drawing/2014/main" id="{133FA55B-378D-499D-889A-5C1077555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9661" b="66813"/>
          <a:stretch/>
        </p:blipFill>
        <p:spPr>
          <a:xfrm>
            <a:off x="0" y="3211279"/>
            <a:ext cx="5845215" cy="36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35168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inen kans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3A94EB23-D2E9-42A1-8AF9-8D30A6F095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8175" y="816746"/>
            <a:ext cx="7557856" cy="1459221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F492D170-3F17-4E66-A5A1-D1EABB5F0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8175" y="2518964"/>
            <a:ext cx="7557856" cy="910036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10" name="Tekstin paikkamerkki">
            <a:extLst>
              <a:ext uri="{FF2B5EF4-FFF2-40B4-BE49-F238E27FC236}">
                <a16:creationId xmlns:a16="http://schemas.microsoft.com/office/drawing/2014/main" id="{698012D4-2155-4A56-BE41-F2EFC0CD4EB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58175" y="3805535"/>
            <a:ext cx="7576243" cy="449319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Tekijätiedot Etunimi Sukunimi | päivämäärä</a:t>
            </a:r>
          </a:p>
        </p:txBody>
      </p:sp>
      <p:pic>
        <p:nvPicPr>
          <p:cNvPr id="9" name="Logo" descr="Itä-Uudenmaan hyvinvointialueen tunnus.">
            <a:extLst>
              <a:ext uri="{FF2B5EF4-FFF2-40B4-BE49-F238E27FC236}">
                <a16:creationId xmlns:a16="http://schemas.microsoft.com/office/drawing/2014/main" id="{B4F87705-D41F-457C-B34A-9308DC3B40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6775" y="5784422"/>
            <a:ext cx="4450165" cy="743391"/>
          </a:xfrm>
          <a:prstGeom prst="rect">
            <a:avLst/>
          </a:prstGeom>
        </p:spPr>
      </p:pic>
      <p:pic>
        <p:nvPicPr>
          <p:cNvPr id="7" name="Graafi">
            <a:extLst>
              <a:ext uri="{FF2B5EF4-FFF2-40B4-BE49-F238E27FC236}">
                <a16:creationId xmlns:a16="http://schemas.microsoft.com/office/drawing/2014/main" id="{12D941AA-4A0D-41FB-A488-65C5E93DD7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9661" b="66813"/>
          <a:stretch/>
        </p:blipFill>
        <p:spPr>
          <a:xfrm>
            <a:off x="0" y="3211279"/>
            <a:ext cx="5845215" cy="36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55829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alkoinen kansi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3A94EB23-D2E9-42A1-8AF9-8D30A6F095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8322" y="1992928"/>
            <a:ext cx="4894443" cy="1459221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F492D170-3F17-4E66-A5A1-D1EABB5F0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88322" y="3695146"/>
            <a:ext cx="4894443" cy="536203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28" name="Tekstin paikkamerkki">
            <a:extLst>
              <a:ext uri="{FF2B5EF4-FFF2-40B4-BE49-F238E27FC236}">
                <a16:creationId xmlns:a16="http://schemas.microsoft.com/office/drawing/2014/main" id="{485AEE75-C4B2-4D76-95E9-D486F13F056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88321" y="4474346"/>
            <a:ext cx="4894443" cy="449319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Tekijätiedot Etunimi Sukunimi | päivämäärä</a:t>
            </a:r>
          </a:p>
        </p:txBody>
      </p:sp>
      <p:sp>
        <p:nvSpPr>
          <p:cNvPr id="9" name="Kuvan paikkamerkki">
            <a:extLst>
              <a:ext uri="{FF2B5EF4-FFF2-40B4-BE49-F238E27FC236}">
                <a16:creationId xmlns:a16="http://schemas.microsoft.com/office/drawing/2014/main" id="{95A67284-8BA0-4670-A6FA-98C5B986B05B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0"/>
            <a:ext cx="5347504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pic>
        <p:nvPicPr>
          <p:cNvPr id="10" name="Logo" descr="Itä-Uudenmaan hyvinvointialueen tunnus.">
            <a:extLst>
              <a:ext uri="{FF2B5EF4-FFF2-40B4-BE49-F238E27FC236}">
                <a16:creationId xmlns:a16="http://schemas.microsoft.com/office/drawing/2014/main" id="{184A3C90-BE91-496F-A4BF-E54EBE86EDC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  <p:pic>
        <p:nvPicPr>
          <p:cNvPr id="11" name="Graafi">
            <a:extLst>
              <a:ext uri="{FF2B5EF4-FFF2-40B4-BE49-F238E27FC236}">
                <a16:creationId xmlns:a16="http://schemas.microsoft.com/office/drawing/2014/main" id="{B60534BA-FB7E-4DFF-8DE2-E982C7AAD0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165" t="86413" r="34785"/>
          <a:stretch/>
        </p:blipFill>
        <p:spPr>
          <a:xfrm>
            <a:off x="8102278" y="0"/>
            <a:ext cx="4089722" cy="150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31881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inen kansi + kuv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3A94EB23-D2E9-42A1-8AF9-8D30A6F095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8322" y="1992928"/>
            <a:ext cx="4894443" cy="1459221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F492D170-3F17-4E66-A5A1-D1EABB5F0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88322" y="3695146"/>
            <a:ext cx="4894443" cy="536203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28" name="Tekstin paikkamerkki">
            <a:extLst>
              <a:ext uri="{FF2B5EF4-FFF2-40B4-BE49-F238E27FC236}">
                <a16:creationId xmlns:a16="http://schemas.microsoft.com/office/drawing/2014/main" id="{485AEE75-C4B2-4D76-95E9-D486F13F056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88321" y="4474346"/>
            <a:ext cx="4894443" cy="449319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Tekijätiedot Etunimi Sukunimi | päivämäärä</a:t>
            </a:r>
          </a:p>
        </p:txBody>
      </p:sp>
      <p:sp>
        <p:nvSpPr>
          <p:cNvPr id="9" name="Kuvan paikkamerkki">
            <a:extLst>
              <a:ext uri="{FF2B5EF4-FFF2-40B4-BE49-F238E27FC236}">
                <a16:creationId xmlns:a16="http://schemas.microsoft.com/office/drawing/2014/main" id="{95A67284-8BA0-4670-A6FA-98C5B986B05B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0"/>
            <a:ext cx="5347504" cy="68580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pic>
        <p:nvPicPr>
          <p:cNvPr id="10" name="Logo" descr="Itä-Uudenmaan hyvinvointialueen tunnus.">
            <a:extLst>
              <a:ext uri="{FF2B5EF4-FFF2-40B4-BE49-F238E27FC236}">
                <a16:creationId xmlns:a16="http://schemas.microsoft.com/office/drawing/2014/main" id="{184A3C90-BE91-496F-A4BF-E54EBE86ED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  <p:pic>
        <p:nvPicPr>
          <p:cNvPr id="5" name="Graafi">
            <a:extLst>
              <a:ext uri="{FF2B5EF4-FFF2-40B4-BE49-F238E27FC236}">
                <a16:creationId xmlns:a16="http://schemas.microsoft.com/office/drawing/2014/main" id="{00EF10EC-AE87-41E8-B6EC-427EAF1DB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165" t="86413" r="34785"/>
          <a:stretch/>
        </p:blipFill>
        <p:spPr>
          <a:xfrm>
            <a:off x="8102278" y="0"/>
            <a:ext cx="4089722" cy="150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6637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petus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DD6FB730-20D6-41B5-A18B-909CA4BB8A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00446" y="1394750"/>
            <a:ext cx="7180162" cy="2207288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fi-FI"/>
              <a:t>Elämän mittaista </a:t>
            </a:r>
            <a:br>
              <a:rPr lang="fi-FI"/>
            </a:br>
            <a:r>
              <a:rPr lang="fi-FI"/>
              <a:t>hyvinvointia.</a:t>
            </a:r>
          </a:p>
        </p:txBody>
      </p:sp>
      <p:sp>
        <p:nvSpPr>
          <p:cNvPr id="3" name="Alaotsikko">
            <a:extLst>
              <a:ext uri="{FF2B5EF4-FFF2-40B4-BE49-F238E27FC236}">
                <a16:creationId xmlns:a16="http://schemas.microsoft.com/office/drawing/2014/main" id="{4EDBBE83-B716-4CFA-8A98-05BEB99AB2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00446" y="3773346"/>
            <a:ext cx="7180162" cy="68290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/>
              <a:t>Etunimi Sukunimi | Yhteystiedot | itauusimaa.fi</a:t>
            </a:r>
          </a:p>
        </p:txBody>
      </p:sp>
      <p:pic>
        <p:nvPicPr>
          <p:cNvPr id="5" name="Logo" descr="Itä-Uudenmaan hyvinvointialueen tunnus.">
            <a:extLst>
              <a:ext uri="{FF2B5EF4-FFF2-40B4-BE49-F238E27FC236}">
                <a16:creationId xmlns:a16="http://schemas.microsoft.com/office/drawing/2014/main" id="{06C80FFF-7A59-4224-A3A5-5AA5BDF380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6775" y="5784422"/>
            <a:ext cx="4450165" cy="743391"/>
          </a:xfrm>
          <a:prstGeom prst="rect">
            <a:avLst/>
          </a:prstGeom>
        </p:spPr>
      </p:pic>
      <p:pic>
        <p:nvPicPr>
          <p:cNvPr id="4" name="Graafi">
            <a:extLst>
              <a:ext uri="{FF2B5EF4-FFF2-40B4-BE49-F238E27FC236}">
                <a16:creationId xmlns:a16="http://schemas.microsoft.com/office/drawing/2014/main" id="{CD5D74D7-AF46-4C19-8946-05B05E028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9661" b="66813"/>
          <a:stretch/>
        </p:blipFill>
        <p:spPr>
          <a:xfrm>
            <a:off x="0" y="3211279"/>
            <a:ext cx="5845215" cy="36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7606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petus sinin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DD6FB730-20D6-41B5-A18B-909CA4BB8A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00446" y="1394750"/>
            <a:ext cx="7180162" cy="2207288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Elämän mittaista </a:t>
            </a:r>
            <a:br>
              <a:rPr lang="fi-FI"/>
            </a:br>
            <a:r>
              <a:rPr lang="fi-FI"/>
              <a:t>hyvinvointia.</a:t>
            </a:r>
          </a:p>
        </p:txBody>
      </p:sp>
      <p:sp>
        <p:nvSpPr>
          <p:cNvPr id="3" name="Alaotsikko">
            <a:extLst>
              <a:ext uri="{FF2B5EF4-FFF2-40B4-BE49-F238E27FC236}">
                <a16:creationId xmlns:a16="http://schemas.microsoft.com/office/drawing/2014/main" id="{4EDBBE83-B716-4CFA-8A98-05BEB99AB2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00446" y="3773346"/>
            <a:ext cx="7180162" cy="68290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/>
              <a:t>Etunimi Sukunimi | Yhteystiedot | itauusimaa.fi</a:t>
            </a:r>
          </a:p>
        </p:txBody>
      </p:sp>
      <p:pic>
        <p:nvPicPr>
          <p:cNvPr id="5" name="Logo" descr="Itä-Uudenmaan hyvinvointialueen tunnus.">
            <a:extLst>
              <a:ext uri="{FF2B5EF4-FFF2-40B4-BE49-F238E27FC236}">
                <a16:creationId xmlns:a16="http://schemas.microsoft.com/office/drawing/2014/main" id="{06C80FFF-7A59-4224-A3A5-5AA5BDF380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6775" y="5784422"/>
            <a:ext cx="4450165" cy="743391"/>
          </a:xfrm>
          <a:prstGeom prst="rect">
            <a:avLst/>
          </a:prstGeom>
        </p:spPr>
      </p:pic>
      <p:pic>
        <p:nvPicPr>
          <p:cNvPr id="4" name="Graafi">
            <a:extLst>
              <a:ext uri="{FF2B5EF4-FFF2-40B4-BE49-F238E27FC236}">
                <a16:creationId xmlns:a16="http://schemas.microsoft.com/office/drawing/2014/main" id="{CD5D74D7-AF46-4C19-8946-05B05E028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9661" b="66813"/>
          <a:stretch/>
        </p:blipFill>
        <p:spPr>
          <a:xfrm>
            <a:off x="0" y="3211279"/>
            <a:ext cx="5845215" cy="36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153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3.4.2023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361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3.4.2023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07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3.4.2023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98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50" Type="http://schemas.openxmlformats.org/officeDocument/2006/relationships/slideLayout" Target="../slideLayouts/slideLayout61.xml"/><Relationship Id="rId55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3" Type="http://schemas.openxmlformats.org/officeDocument/2006/relationships/slideLayout" Target="../slideLayouts/slideLayout64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65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3.4.2023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5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">
            <a:extLst>
              <a:ext uri="{FF2B5EF4-FFF2-40B4-BE49-F238E27FC236}">
                <a16:creationId xmlns:a16="http://schemas.microsoft.com/office/drawing/2014/main" id="{594316EC-6733-4213-8C73-48A71D87A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4501"/>
            <a:ext cx="10515600" cy="856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Lisää otsikko napsauttamalla</a:t>
            </a:r>
          </a:p>
        </p:txBody>
      </p:sp>
      <p:sp>
        <p:nvSpPr>
          <p:cNvPr id="3" name="Tekstin paikkamerkki">
            <a:extLst>
              <a:ext uri="{FF2B5EF4-FFF2-40B4-BE49-F238E27FC236}">
                <a16:creationId xmlns:a16="http://schemas.microsoft.com/office/drawing/2014/main" id="{581580FC-12BD-42AD-BDED-DEA9C5A69F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475801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957" r:id="rId2"/>
    <p:sldLayoutId id="2147483663" r:id="rId3"/>
    <p:sldLayoutId id="2147483664" r:id="rId4"/>
    <p:sldLayoutId id="2147483665" r:id="rId5"/>
    <p:sldLayoutId id="2147483958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936" r:id="rId12"/>
    <p:sldLayoutId id="2147483937" r:id="rId13"/>
    <p:sldLayoutId id="2147483938" r:id="rId14"/>
    <p:sldLayoutId id="2147483939" r:id="rId15"/>
    <p:sldLayoutId id="2147483940" r:id="rId16"/>
    <p:sldLayoutId id="2147483941" r:id="rId17"/>
    <p:sldLayoutId id="2147483942" r:id="rId18"/>
    <p:sldLayoutId id="2147483943" r:id="rId19"/>
    <p:sldLayoutId id="2147483944" r:id="rId20"/>
    <p:sldLayoutId id="2147483945" r:id="rId21"/>
    <p:sldLayoutId id="2147483946" r:id="rId22"/>
    <p:sldLayoutId id="2147483924" r:id="rId23"/>
    <p:sldLayoutId id="2147483899" r:id="rId24"/>
    <p:sldLayoutId id="2147483878" r:id="rId25"/>
    <p:sldLayoutId id="2147483861" r:id="rId26"/>
    <p:sldLayoutId id="2147483835" r:id="rId27"/>
    <p:sldLayoutId id="2147483819" r:id="rId28"/>
    <p:sldLayoutId id="2147483794" r:id="rId29"/>
    <p:sldLayoutId id="2147483772" r:id="rId30"/>
    <p:sldLayoutId id="2147483666" r:id="rId31"/>
    <p:sldLayoutId id="2147483734" r:id="rId32"/>
    <p:sldLayoutId id="2147483709" r:id="rId33"/>
    <p:sldLayoutId id="2147483688" r:id="rId34"/>
    <p:sldLayoutId id="2147483662" r:id="rId35"/>
    <p:sldLayoutId id="2147483672" r:id="rId36"/>
    <p:sldLayoutId id="2147483673" r:id="rId37"/>
    <p:sldLayoutId id="2147483674" r:id="rId38"/>
    <p:sldLayoutId id="2147483675" r:id="rId39"/>
    <p:sldLayoutId id="2147483676" r:id="rId40"/>
    <p:sldLayoutId id="2147483677" r:id="rId41"/>
    <p:sldLayoutId id="2147483678" r:id="rId42"/>
    <p:sldLayoutId id="2147483679" r:id="rId43"/>
    <p:sldLayoutId id="2147483680" r:id="rId44"/>
    <p:sldLayoutId id="2147483681" r:id="rId45"/>
    <p:sldLayoutId id="2147483682" r:id="rId46"/>
    <p:sldLayoutId id="2147483947" r:id="rId47"/>
    <p:sldLayoutId id="2147483948" r:id="rId48"/>
    <p:sldLayoutId id="2147483949" r:id="rId49"/>
    <p:sldLayoutId id="2147483950" r:id="rId50"/>
    <p:sldLayoutId id="2147483951" r:id="rId51"/>
    <p:sldLayoutId id="2147483952" r:id="rId52"/>
    <p:sldLayoutId id="2147483955" r:id="rId53"/>
    <p:sldLayoutId id="2147483956" r:id="rId5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/>
              <a:t>Odottavan perheen suunhoito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defRPr/>
            </a:pPr>
            <a:r>
              <a:rPr lang="fi-FI"/>
              <a:t>Etäperhevalmennus</a:t>
            </a:r>
          </a:p>
        </p:txBody>
      </p:sp>
    </p:spTree>
    <p:extLst>
      <p:ext uri="{BB962C8B-B14F-4D97-AF65-F5344CB8AC3E}">
        <p14:creationId xmlns:p14="http://schemas.microsoft.com/office/powerpoint/2010/main" val="3846677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584" name="Rectangle 24583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86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579" name="Picture 4" descr="puhkeaminen.bmp"/>
          <p:cNvPicPr>
            <a:picLocks noChangeAspect="1"/>
          </p:cNvPicPr>
          <p:nvPr/>
        </p:nvPicPr>
        <p:blipFill>
          <a:blip r:embed="rId2" cstate="print"/>
          <a:srcRect b="1888"/>
          <a:stretch>
            <a:fillRect/>
          </a:stretch>
        </p:blipFill>
        <p:spPr bwMode="auto">
          <a:xfrm>
            <a:off x="3590825" y="943650"/>
            <a:ext cx="8278087" cy="5258858"/>
          </a:xfrm>
          <a:prstGeom prst="rect">
            <a:avLst/>
          </a:prstGeom>
          <a:noFill/>
          <a:scene3d>
            <a:camera prst="orthographicFront">
              <a:rot lat="0" lon="0" rev="60000"/>
            </a:camera>
            <a:lightRig rig="threePt" dir="t"/>
          </a:scene3d>
        </p:spPr>
      </p:pic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600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Vauvan</a:t>
            </a:r>
            <a:r>
              <a:rPr lang="en-US" sz="4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600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hampaiden</a:t>
            </a:r>
            <a:r>
              <a:rPr lang="en-US" sz="4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600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kehitys</a:t>
            </a:r>
            <a:endParaRPr lang="en-US" sz="46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12110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922073"/>
            <a:ext cx="5291666" cy="5013853"/>
          </a:xfrm>
          <a:prstGeom prst="rect">
            <a:avLst/>
          </a:prstGeom>
        </p:spPr>
      </p:pic>
      <p:pic>
        <p:nvPicPr>
          <p:cNvPr id="4" name="Sisällön paikkamerkki 3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6256865" y="1065496"/>
            <a:ext cx="5291667" cy="472700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7C3D1AB-C397-B7FD-5564-D37BD66FF511}"/>
              </a:ext>
            </a:extLst>
          </p:cNvPr>
          <p:cNvSpPr txBox="1"/>
          <p:nvPr/>
        </p:nvSpPr>
        <p:spPr>
          <a:xfrm>
            <a:off x="4030869" y="1065695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/>
              <a:t>Helpotusta</a:t>
            </a:r>
            <a:r>
              <a:rPr lang="en-US" dirty="0"/>
              <a:t> </a:t>
            </a:r>
            <a:r>
              <a:rPr lang="en-US" dirty="0" err="1"/>
              <a:t>hampaiden</a:t>
            </a:r>
            <a:r>
              <a:rPr lang="en-US" dirty="0"/>
              <a:t> </a:t>
            </a:r>
            <a:r>
              <a:rPr lang="en-US" dirty="0" err="1"/>
              <a:t>puhkeamiseen</a:t>
            </a:r>
          </a:p>
        </p:txBody>
      </p:sp>
    </p:spTree>
    <p:extLst>
      <p:ext uri="{BB962C8B-B14F-4D97-AF65-F5344CB8AC3E}">
        <p14:creationId xmlns:p14="http://schemas.microsoft.com/office/powerpoint/2010/main" val="4198811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754" name="Rectangle 31753">
            <a:extLst>
              <a:ext uri="{FF2B5EF4-FFF2-40B4-BE49-F238E27FC236}">
                <a16:creationId xmlns:a16="http://schemas.microsoft.com/office/drawing/2014/main" id="{B3F59054-3394-4D87-8BD0-A28DCD47F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749" name="Picture 5" descr="IMG_3316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5" r="28254" b="-1"/>
          <a:stretch/>
        </p:blipFill>
        <p:spPr bwMode="auto">
          <a:xfrm>
            <a:off x="7381653" y="10"/>
            <a:ext cx="4810347" cy="6857990"/>
          </a:xfrm>
          <a:custGeom>
            <a:avLst/>
            <a:gdLst/>
            <a:ahLst/>
            <a:cxnLst/>
            <a:rect l="l" t="t" r="r" b="b"/>
            <a:pathLst>
              <a:path w="4817171" h="6858000">
                <a:moveTo>
                  <a:pt x="22751" y="0"/>
                </a:moveTo>
                <a:lnTo>
                  <a:pt x="4817171" y="0"/>
                </a:lnTo>
                <a:lnTo>
                  <a:pt x="4817171" y="6858000"/>
                </a:lnTo>
                <a:lnTo>
                  <a:pt x="0" y="6858000"/>
                </a:lnTo>
                <a:lnTo>
                  <a:pt x="6679" y="6845555"/>
                </a:lnTo>
                <a:cubicBezTo>
                  <a:pt x="496584" y="5886487"/>
                  <a:pt x="786702" y="4695963"/>
                  <a:pt x="786702" y="3406233"/>
                </a:cubicBezTo>
                <a:cubicBezTo>
                  <a:pt x="786702" y="2215714"/>
                  <a:pt x="539501" y="1109724"/>
                  <a:pt x="116147" y="19228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Content Placeholder 4" descr="IMG_3305.JPG"/>
          <p:cNvPicPr>
            <a:picLocks noGrp="1" noChangeAspect="1"/>
          </p:cNvPicPr>
          <p:nvPr>
            <p:ph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" r="1" b="1"/>
          <a:stretch/>
        </p:blipFill>
        <p:spPr>
          <a:xfrm>
            <a:off x="313638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2" name="Kuva 1"/>
          <p:cNvPicPr>
            <a:picLocks noChangeAspect="1"/>
          </p:cNvPicPr>
          <p:nvPr/>
        </p:nvPicPr>
        <p:blipFill rotWithShape="1">
          <a:blip r:embed="rId4"/>
          <a:srcRect l="2059" r="1560" b="1"/>
          <a:stretch/>
        </p:blipFill>
        <p:spPr>
          <a:xfrm>
            <a:off x="318942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 useBgFill="1">
        <p:nvSpPr>
          <p:cNvPr id="31756" name="Freeform: Shape 31755">
            <a:extLst>
              <a:ext uri="{FF2B5EF4-FFF2-40B4-BE49-F238E27FC236}">
                <a16:creationId xmlns:a16="http://schemas.microsoft.com/office/drawing/2014/main" id="{2FE0ABA9-CAF1-4816-837D-5F28AAA08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1758" name="Freeform: Shape 31757">
            <a:extLst>
              <a:ext uri="{FF2B5EF4-FFF2-40B4-BE49-F238E27FC236}">
                <a16:creationId xmlns:a16="http://schemas.microsoft.com/office/drawing/2014/main" id="{BC8B9C14-70F0-4F42-85FF-0DD3D5A58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48056" y="685800"/>
            <a:ext cx="280720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Purennan kehitys</a:t>
            </a:r>
          </a:p>
        </p:txBody>
      </p:sp>
      <p:sp>
        <p:nvSpPr>
          <p:cNvPr id="31760" name="Rectangle 31759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0685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762" name="Rectangle 31761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23370" y="2297176"/>
            <a:ext cx="2834640" cy="4560814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>
                <a:solidFill>
                  <a:schemeClr val="tx1"/>
                </a:solidFill>
              </a:rPr>
              <a:t>Tutti ja </a:t>
            </a:r>
            <a:r>
              <a:rPr lang="en-US" sz="2400" err="1">
                <a:solidFill>
                  <a:schemeClr val="tx1"/>
                </a:solidFill>
              </a:rPr>
              <a:t>tuttipullo</a:t>
            </a:r>
            <a:r>
              <a:rPr lang="en-US" sz="2400">
                <a:solidFill>
                  <a:schemeClr val="tx1"/>
                </a:solidFill>
              </a:rPr>
              <a:t> </a:t>
            </a:r>
            <a:r>
              <a:rPr lang="en-US" sz="2400" err="1">
                <a:solidFill>
                  <a:schemeClr val="tx1"/>
                </a:solidFill>
              </a:rPr>
              <a:t>aiheuttavat</a:t>
            </a:r>
            <a:r>
              <a:rPr lang="en-US" sz="2400">
                <a:solidFill>
                  <a:schemeClr val="tx1"/>
                </a:solidFill>
              </a:rPr>
              <a:t> </a:t>
            </a:r>
            <a:r>
              <a:rPr lang="en-US" sz="2400" err="1">
                <a:solidFill>
                  <a:schemeClr val="tx1"/>
                </a:solidFill>
              </a:rPr>
              <a:t>maitohampaisiin</a:t>
            </a:r>
            <a:r>
              <a:rPr lang="en-US" sz="2400">
                <a:solidFill>
                  <a:schemeClr val="tx1"/>
                </a:solidFill>
              </a:rPr>
              <a:t> </a:t>
            </a:r>
            <a:r>
              <a:rPr lang="en-US" sz="2400" i="1" err="1">
                <a:solidFill>
                  <a:schemeClr val="tx1"/>
                </a:solidFill>
              </a:rPr>
              <a:t>avopurentaa</a:t>
            </a:r>
            <a:r>
              <a:rPr lang="en-US" sz="2400">
                <a:solidFill>
                  <a:schemeClr val="tx1"/>
                </a:solidFill>
              </a:rPr>
              <a:t> </a:t>
            </a:r>
            <a:r>
              <a:rPr lang="en-US" sz="2400" err="1">
                <a:solidFill>
                  <a:schemeClr val="tx1"/>
                </a:solidFill>
              </a:rPr>
              <a:t>mikäli</a:t>
            </a:r>
            <a:r>
              <a:rPr lang="en-US" sz="2400">
                <a:solidFill>
                  <a:schemeClr val="tx1"/>
                </a:solidFill>
              </a:rPr>
              <a:t> </a:t>
            </a:r>
            <a:r>
              <a:rPr lang="en-US" sz="2400" err="1">
                <a:solidFill>
                  <a:schemeClr val="tx1"/>
                </a:solidFill>
              </a:rPr>
              <a:t>käyttö</a:t>
            </a:r>
            <a:r>
              <a:rPr lang="en-US" sz="2400">
                <a:solidFill>
                  <a:schemeClr val="tx1"/>
                </a:solidFill>
              </a:rPr>
              <a:t> </a:t>
            </a:r>
            <a:r>
              <a:rPr lang="en-US" sz="2400" err="1">
                <a:solidFill>
                  <a:schemeClr val="tx1"/>
                </a:solidFill>
              </a:rPr>
              <a:t>pitkittyy</a:t>
            </a:r>
            <a:r>
              <a:rPr lang="en-US" sz="240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2400" err="1">
                <a:solidFill>
                  <a:schemeClr val="tx1"/>
                </a:solidFill>
              </a:rPr>
              <a:t>Peukalon</a:t>
            </a:r>
            <a:r>
              <a:rPr lang="en-US" sz="2400">
                <a:solidFill>
                  <a:schemeClr val="tx1"/>
                </a:solidFill>
              </a:rPr>
              <a:t> </a:t>
            </a:r>
            <a:r>
              <a:rPr lang="en-US" sz="2400" err="1">
                <a:solidFill>
                  <a:schemeClr val="tx1"/>
                </a:solidFill>
              </a:rPr>
              <a:t>imemisellä</a:t>
            </a:r>
            <a:r>
              <a:rPr lang="en-US" sz="2400">
                <a:solidFill>
                  <a:schemeClr val="tx1"/>
                </a:solidFill>
              </a:rPr>
              <a:t> on </a:t>
            </a:r>
            <a:r>
              <a:rPr lang="en-US" sz="2400" err="1">
                <a:solidFill>
                  <a:schemeClr val="tx1"/>
                </a:solidFill>
              </a:rPr>
              <a:t>sama</a:t>
            </a:r>
            <a:r>
              <a:rPr lang="en-US" sz="2400">
                <a:solidFill>
                  <a:schemeClr val="tx1"/>
                </a:solidFill>
              </a:rPr>
              <a:t> </a:t>
            </a:r>
            <a:r>
              <a:rPr lang="en-US" sz="2400" err="1">
                <a:solidFill>
                  <a:schemeClr val="tx1"/>
                </a:solidFill>
              </a:rPr>
              <a:t>vaikutus</a:t>
            </a:r>
            <a:endParaRPr 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915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4"/>
          <p:cNvSpPr>
            <a:spLocks noGrp="1"/>
          </p:cNvSpPr>
          <p:nvPr>
            <p:ph type="title"/>
          </p:nvPr>
        </p:nvSpPr>
        <p:spPr>
          <a:xfrm>
            <a:off x="960100" y="978102"/>
            <a:ext cx="10588434" cy="1062644"/>
          </a:xfrm>
        </p:spPr>
        <p:txBody>
          <a:bodyPr vert="horz" lIns="91440" tIns="45720" rIns="91440" bIns="45720" rtlCol="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Fluori</a:t>
            </a:r>
          </a:p>
        </p:txBody>
      </p:sp>
      <p:cxnSp>
        <p:nvCxnSpPr>
          <p:cNvPr id="29704" name="Straight Connector 29703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624" y="2265037"/>
            <a:ext cx="101250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Sisällön paikkamerkki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023" y="2811104"/>
            <a:ext cx="3366480" cy="2524860"/>
          </a:xfrm>
          <a:prstGeom prst="rect">
            <a:avLst/>
          </a:prstGeom>
        </p:spPr>
      </p:pic>
      <p:sp>
        <p:nvSpPr>
          <p:cNvPr id="29699" name="Content Placeholder 8"/>
          <p:cNvSpPr>
            <a:spLocks noGrp="1"/>
          </p:cNvSpPr>
          <p:nvPr>
            <p:ph idx="10"/>
          </p:nvPr>
        </p:nvSpPr>
        <p:spPr>
          <a:xfrm>
            <a:off x="4955354" y="2682433"/>
            <a:ext cx="6282169" cy="3215749"/>
          </a:xfrm>
        </p:spPr>
        <p:txBody>
          <a:bodyPr vert="horz" lIns="91440" tIns="45720" rIns="91440" bIns="45720" rtlCol="0">
            <a:normAutofit/>
          </a:bodyPr>
          <a:lstStyle/>
          <a:p>
            <a:pPr marL="179070">
              <a:lnSpc>
                <a:spcPct val="90000"/>
              </a:lnSpc>
            </a:pPr>
            <a:r>
              <a:rPr lang="en-US" sz="2000">
                <a:solidFill>
                  <a:schemeClr val="tx1"/>
                </a:solidFill>
              </a:rPr>
              <a:t>Fluori korjaa alkavia kiillevaurioita yhdessä syljen kanssa</a:t>
            </a:r>
          </a:p>
          <a:p>
            <a:pPr marL="179070">
              <a:lnSpc>
                <a:spcPct val="90000"/>
              </a:lnSpc>
            </a:pPr>
            <a:r>
              <a:rPr lang="en-US" sz="2000">
                <a:solidFill>
                  <a:schemeClr val="tx1"/>
                </a:solidFill>
              </a:rPr>
              <a:t>Kariesalueella oleva fluori yhdessä ksylitolin kanssa heikentävät kariesbakteerien aineenvaihduntaa</a:t>
            </a:r>
          </a:p>
          <a:p>
            <a:pPr marL="179070">
              <a:lnSpc>
                <a:spcPct val="90000"/>
              </a:lnSpc>
            </a:pPr>
            <a:r>
              <a:rPr lang="en-US" sz="2000">
                <a:solidFill>
                  <a:schemeClr val="tx1"/>
                </a:solidFill>
              </a:rPr>
              <a:t>Pohjaveden fluoripitoisuus on hyvä mitata mikäli perheessä on oma porakaivo (fluoritahnan käyttöä ei suositella alle 6-vuotiaille jos fluoripitoisuus käyttövedessä on yli 1,5 mg/l)</a:t>
            </a:r>
          </a:p>
        </p:txBody>
      </p:sp>
    </p:spTree>
    <p:extLst>
      <p:ext uri="{BB962C8B-B14F-4D97-AF65-F5344CB8AC3E}">
        <p14:creationId xmlns:p14="http://schemas.microsoft.com/office/powerpoint/2010/main" val="1293021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ulukk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3735737"/>
              </p:ext>
            </p:extLst>
          </p:nvPr>
        </p:nvGraphicFramePr>
        <p:xfrm>
          <a:off x="615602" y="1094695"/>
          <a:ext cx="11033058" cy="468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32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3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32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66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066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84189">
                <a:tc>
                  <a:txBody>
                    <a:bodyPr/>
                    <a:lstStyle/>
                    <a:p>
                      <a:r>
                        <a:rPr lang="fi-FI" sz="1000"/>
                        <a:t>Ikäryhmät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Harjauskerrat/vrk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Tahnan</a:t>
                      </a:r>
                      <a:r>
                        <a:rPr lang="fi-FI" sz="1000" baseline="0"/>
                        <a:t> määrä</a:t>
                      </a:r>
                      <a:endParaRPr lang="fi-FI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i-FI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Fluoridipit.</a:t>
                      </a:r>
                      <a:r>
                        <a:rPr lang="fi-FI" sz="1000" baseline="0"/>
                        <a:t> (ppm)</a:t>
                      </a:r>
                      <a:endParaRPr lang="fi-FI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9525">
                <a:tc>
                  <a:txBody>
                    <a:bodyPr/>
                    <a:lstStyle/>
                    <a:p>
                      <a:r>
                        <a:rPr lang="fi-FI" sz="1000"/>
                        <a:t>Alle 3-vuotiaat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2 kertaa päivässä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Hyvin pieni (sipaisu).</a:t>
                      </a:r>
                      <a:r>
                        <a:rPr lang="fi-FI" sz="1000" baseline="0"/>
                        <a:t> Tahnaa käytetään vain kerran päivässä</a:t>
                      </a:r>
                      <a:endParaRPr lang="fi-FI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i-FI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1000-1100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0780">
                <a:tc>
                  <a:txBody>
                    <a:bodyPr/>
                    <a:lstStyle/>
                    <a:p>
                      <a:r>
                        <a:rPr lang="fi-FI" sz="1000"/>
                        <a:t>3-5-vuotiaat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2 kertaa päivässä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Lapsen pikkusormen</a:t>
                      </a:r>
                      <a:r>
                        <a:rPr lang="fi-FI" sz="1000" baseline="0"/>
                        <a:t> kynnen kokoinen nokare</a:t>
                      </a:r>
                      <a:endParaRPr lang="fi-FI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i-FI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1000-1100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0026">
                <a:tc>
                  <a:txBody>
                    <a:bodyPr/>
                    <a:lstStyle/>
                    <a:p>
                      <a:r>
                        <a:rPr lang="fi-FI" sz="1000"/>
                        <a:t>Vähintään 6-vuotiaat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i-FI" sz="1000" dirty="0"/>
                        <a:t>2 kertaa päivässä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0,5-2cm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i-FI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i-FI" sz="1000" dirty="0"/>
                        <a:t>1450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8810" y="1717959"/>
            <a:ext cx="2129114" cy="1457735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9762" y="2991778"/>
            <a:ext cx="2129114" cy="1614360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9762" y="4330279"/>
            <a:ext cx="2122155" cy="1433026"/>
          </a:xfrm>
          <a:prstGeom prst="rect">
            <a:avLst/>
          </a:prstGeom>
        </p:spPr>
      </p:pic>
      <p:sp>
        <p:nvSpPr>
          <p:cNvPr id="10" name="Tekstiruutu 9"/>
          <p:cNvSpPr txBox="1"/>
          <p:nvPr/>
        </p:nvSpPr>
        <p:spPr>
          <a:xfrm>
            <a:off x="819979" y="5809455"/>
            <a:ext cx="4714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prstClr val="black"/>
                </a:solidFill>
                <a:latin typeface="Calibri" panose="020F0502020204030204"/>
                <a:cs typeface="Arial" charset="0"/>
              </a:rPr>
              <a:t>Kuvat: Suomalainen lääkäriseura Duodecim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B4A1A8E-D415-75F1-1194-D495DC150BB2}"/>
              </a:ext>
            </a:extLst>
          </p:cNvPr>
          <p:cNvSpPr txBox="1">
            <a:spLocks/>
          </p:cNvSpPr>
          <p:nvPr/>
        </p:nvSpPr>
        <p:spPr>
          <a:xfrm>
            <a:off x="1199874" y="291343"/>
            <a:ext cx="10604500" cy="773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b="0">
                <a:latin typeface="Calibri" panose="020F0502020204030204"/>
                <a:cs typeface="Arial" charset="0"/>
              </a:rPr>
              <a:t>FLUORIHAMMASTAHNAN KÄYPÄ HOITO -SUOSITUS</a:t>
            </a:r>
          </a:p>
        </p:txBody>
      </p:sp>
    </p:spTree>
    <p:extLst>
      <p:ext uri="{BB962C8B-B14F-4D97-AF65-F5344CB8AC3E}">
        <p14:creationId xmlns:p14="http://schemas.microsoft.com/office/powerpoint/2010/main" val="32035873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017254" y="525439"/>
            <a:ext cx="3336545" cy="1657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Lapsen suunhoito</a:t>
            </a: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261" y="375320"/>
            <a:ext cx="3848658" cy="3848658"/>
          </a:xfrm>
          <a:prstGeom prst="rect">
            <a:avLst/>
          </a:prstGeom>
        </p:spPr>
      </p:pic>
      <p:cxnSp>
        <p:nvCxnSpPr>
          <p:cNvPr id="32778" name="Straight Connector 32777">
            <a:extLst>
              <a:ext uri="{FF2B5EF4-FFF2-40B4-BE49-F238E27FC236}">
                <a16:creationId xmlns:a16="http://schemas.microsoft.com/office/drawing/2014/main" id="{822A5670-0F7B-4199-AEAB-33FBA9CEA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627" y="-1"/>
            <a:ext cx="0" cy="4572000"/>
          </a:xfrm>
          <a:prstGeom prst="line">
            <a:avLst/>
          </a:prstGeom>
          <a:ln w="3810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772" name="Content Placeholder 4" descr="IMG_3311.JPG"/>
          <p:cNvPicPr>
            <a:picLocks noGrp="1" noChangeAspect="1"/>
          </p:cNvPicPr>
          <p:nvPr>
            <p:ph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856" y="375320"/>
            <a:ext cx="2483313" cy="1657612"/>
          </a:xfrm>
          <a:prstGeom prst="rect">
            <a:avLst/>
          </a:prstGeom>
        </p:spPr>
      </p:pic>
      <p:cxnSp>
        <p:nvCxnSpPr>
          <p:cNvPr id="32780" name="Straight Connector 32779">
            <a:extLst>
              <a:ext uri="{FF2B5EF4-FFF2-40B4-BE49-F238E27FC236}">
                <a16:creationId xmlns:a16="http://schemas.microsoft.com/office/drawing/2014/main" id="{8BB1744D-A7DF-4B65-B6E3-DCF12BB2D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627" y="2228770"/>
            <a:ext cx="2877035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Kuv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7111" y="2424609"/>
            <a:ext cx="1799367" cy="1799367"/>
          </a:xfrm>
          <a:prstGeom prst="rect">
            <a:avLst/>
          </a:prstGeom>
        </p:spPr>
      </p:pic>
      <p:cxnSp>
        <p:nvCxnSpPr>
          <p:cNvPr id="32782" name="Straight Connector 32781">
            <a:extLst>
              <a:ext uri="{FF2B5EF4-FFF2-40B4-BE49-F238E27FC236}">
                <a16:creationId xmlns:a16="http://schemas.microsoft.com/office/drawing/2014/main" id="{882DD753-EA38-4E86-91FB-05041A44A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4567905"/>
            <a:ext cx="7530662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773" name="Content Placeholder 4" descr="IMG_3321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07" r="31721"/>
          <a:stretch>
            <a:fillRect/>
          </a:stretch>
        </p:blipFill>
        <p:spPr bwMode="auto">
          <a:xfrm>
            <a:off x="580317" y="4911833"/>
            <a:ext cx="1865637" cy="144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Kuva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6282" y="4911833"/>
            <a:ext cx="2177479" cy="1448024"/>
          </a:xfrm>
          <a:prstGeom prst="rect">
            <a:avLst/>
          </a:prstGeom>
        </p:spPr>
      </p:pic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8017254" y="2274491"/>
            <a:ext cx="3336546" cy="3902472"/>
          </a:xfrm>
        </p:spPr>
        <p:txBody>
          <a:bodyPr vert="horz" lIns="91440" tIns="45720" rIns="91440" bIns="45720" rtlCol="0">
            <a:normAutofit/>
          </a:bodyPr>
          <a:lstStyle/>
          <a:p>
            <a:pPr marL="179070">
              <a:lnSpc>
                <a:spcPct val="90000"/>
              </a:lnSpc>
            </a:pPr>
            <a:r>
              <a:rPr lang="en-US" sz="1700">
                <a:solidFill>
                  <a:schemeClr val="tx1"/>
                </a:solidFill>
              </a:rPr>
              <a:t>Hampaiden harjaus aloitetaan heti kun ensimmäiset maitohampaat puhkeavat</a:t>
            </a:r>
          </a:p>
          <a:p>
            <a:pPr marL="179070">
              <a:lnSpc>
                <a:spcPct val="90000"/>
              </a:lnSpc>
            </a:pPr>
            <a:r>
              <a:rPr lang="en-US" sz="1700">
                <a:solidFill>
                  <a:schemeClr val="tx1"/>
                </a:solidFill>
              </a:rPr>
              <a:t>Hampaita harjataan 2 x pv:ssä </a:t>
            </a:r>
          </a:p>
          <a:p>
            <a:pPr marL="179070">
              <a:lnSpc>
                <a:spcPct val="90000"/>
              </a:lnSpc>
            </a:pPr>
            <a:r>
              <a:rPr lang="en-US" sz="1700">
                <a:solidFill>
                  <a:schemeClr val="tx1"/>
                </a:solidFill>
              </a:rPr>
              <a:t>Lasten fluoritahnan käyttö aloitetaan heti alusta lähtien</a:t>
            </a:r>
          </a:p>
          <a:p>
            <a:pPr marL="179070">
              <a:lnSpc>
                <a:spcPct val="90000"/>
              </a:lnSpc>
            </a:pPr>
            <a:r>
              <a:rPr lang="en-US" sz="1700">
                <a:solidFill>
                  <a:schemeClr val="tx1"/>
                </a:solidFill>
              </a:rPr>
              <a:t>Hammasharjan tulee olla pieni, pehmeä ja pyöreäpäinen </a:t>
            </a:r>
          </a:p>
          <a:p>
            <a:pPr marL="179070">
              <a:lnSpc>
                <a:spcPct val="90000"/>
              </a:lnSpc>
            </a:pPr>
            <a:r>
              <a:rPr lang="en-US" sz="1700" b="1">
                <a:solidFill>
                  <a:schemeClr val="tx1"/>
                </a:solidFill>
              </a:rPr>
              <a:t>Myös maitohampaat voivat reikiintyä!</a:t>
            </a:r>
          </a:p>
        </p:txBody>
      </p:sp>
      <p:cxnSp>
        <p:nvCxnSpPr>
          <p:cNvPr id="32784" name="Straight Connector 32783">
            <a:extLst>
              <a:ext uri="{FF2B5EF4-FFF2-40B4-BE49-F238E27FC236}">
                <a16:creationId xmlns:a16="http://schemas.microsoft.com/office/drawing/2014/main" id="{6DA63E78-7704-45EF-B5D3-EADDF5D82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1730262" y="5706812"/>
            <a:ext cx="22860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975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/>
              <a:t>Kiitos!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fi-FI"/>
              <a:t>	Ja onnea tuleville vanhemmille koko  suun terveydenhuollon henkilökunnan puolesta!</a:t>
            </a:r>
          </a:p>
        </p:txBody>
      </p:sp>
      <p:pic>
        <p:nvPicPr>
          <p:cNvPr id="36868" name="Content Placeholder 4" descr="IMG_3318.JPG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580" y="2431042"/>
            <a:ext cx="3956858" cy="2635135"/>
          </a:xfr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E94F48F7-CB05-B5E3-C249-2E0FA6CA7EA4}"/>
              </a:ext>
            </a:extLst>
          </p:cNvPr>
          <p:cNvSpPr txBox="1"/>
          <p:nvPr/>
        </p:nvSpPr>
        <p:spPr>
          <a:xfrm>
            <a:off x="9575514" y="4850733"/>
            <a:ext cx="15625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dirty="0"/>
              <a:t>Kuva, Mari Heinonen</a:t>
            </a:r>
          </a:p>
        </p:txBody>
      </p:sp>
    </p:spTree>
    <p:extLst>
      <p:ext uri="{BB962C8B-B14F-4D97-AF65-F5344CB8AC3E}">
        <p14:creationId xmlns:p14="http://schemas.microsoft.com/office/powerpoint/2010/main" val="3144911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Vanhempien suun hoito</a:t>
            </a:r>
          </a:p>
        </p:txBody>
      </p:sp>
      <p:sp>
        <p:nvSpPr>
          <p:cNvPr id="4099" name="Content Placeholder 8"/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179705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defRPr/>
            </a:pPr>
            <a:r>
              <a:rPr lang="en-US" sz="2000">
                <a:solidFill>
                  <a:schemeClr val="tx1"/>
                </a:solidFill>
              </a:rPr>
              <a:t>Vanhempien on hyvä tarkistuttaa oma suu ja hampaisto ennen lapsen syntymää</a:t>
            </a:r>
          </a:p>
          <a:p>
            <a:pPr marL="179705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defRPr/>
            </a:pPr>
            <a:r>
              <a:rPr lang="en-US" sz="2000">
                <a:solidFill>
                  <a:schemeClr val="tx1"/>
                </a:solidFill>
              </a:rPr>
              <a:t>Myös isovanhempien on hyvä huolehtia hampaidensa hoidosta</a:t>
            </a:r>
          </a:p>
          <a:p>
            <a:pPr marL="1800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defRPr/>
            </a:pPr>
            <a:endParaRPr lang="en-US" sz="2000">
              <a:solidFill>
                <a:schemeClr val="tx1"/>
              </a:solidFill>
            </a:endParaRPr>
          </a:p>
        </p:txBody>
      </p:sp>
      <p:pic>
        <p:nvPicPr>
          <p:cNvPr id="3" name="Sisällön paikkamerkki 2"/>
          <p:cNvPicPr>
            <a:picLocks noGrp="1" noChangeAspect="1"/>
          </p:cNvPicPr>
          <p:nvPr>
            <p:ph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6" r="37315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4104" name="Straight Connector 4103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DFAF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2499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801098" y="1396289"/>
            <a:ext cx="462434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Vanhempien suuhygienia</a:t>
            </a:r>
          </a:p>
        </p:txBody>
      </p:sp>
      <p:sp>
        <p:nvSpPr>
          <p:cNvPr id="15668" name="Oval 15484">
            <a:extLst>
              <a:ext uri="{FF2B5EF4-FFF2-40B4-BE49-F238E27FC236}">
                <a16:creationId xmlns:a16="http://schemas.microsoft.com/office/drawing/2014/main" id="{07977D39-626F-40D7-B00F-16E02602D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495" y="197110"/>
            <a:ext cx="2020824" cy="202082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Kuva 5" descr="Kuva, joka sisältää kohteen hampaat, hammasharja, suu, harjaaminen&#10;&#10;Kuvaus luotu automaattisesti">
            <a:extLst>
              <a:ext uri="{FF2B5EF4-FFF2-40B4-BE49-F238E27FC236}">
                <a16:creationId xmlns:a16="http://schemas.microsoft.com/office/drawing/2014/main" id="{64DBB2EB-2C4A-6ECC-5B04-A141D1F4E7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8" r="21195" b="4"/>
          <a:stretch/>
        </p:blipFill>
        <p:spPr>
          <a:xfrm>
            <a:off x="5425440" y="0"/>
            <a:ext cx="2441272" cy="2291137"/>
          </a:xfrm>
          <a:custGeom>
            <a:avLst/>
            <a:gdLst/>
            <a:ahLst/>
            <a:cxnLst/>
            <a:rect l="l" t="t" r="r" b="b"/>
            <a:pathLst>
              <a:path w="1956816" h="1956816">
                <a:moveTo>
                  <a:pt x="978408" y="0"/>
                </a:moveTo>
                <a:cubicBezTo>
                  <a:pt x="1518768" y="0"/>
                  <a:pt x="1956816" y="438048"/>
                  <a:pt x="1956816" y="978408"/>
                </a:cubicBezTo>
                <a:cubicBezTo>
                  <a:pt x="1956816" y="1518768"/>
                  <a:pt x="1518768" y="1956816"/>
                  <a:pt x="978408" y="1956816"/>
                </a:cubicBezTo>
                <a:cubicBezTo>
                  <a:pt x="438048" y="1956816"/>
                  <a:pt x="0" y="1518768"/>
                  <a:pt x="0" y="978408"/>
                </a:cubicBezTo>
                <a:cubicBezTo>
                  <a:pt x="0" y="438048"/>
                  <a:pt x="438048" y="0"/>
                  <a:pt x="978408" y="0"/>
                </a:cubicBezTo>
                <a:close/>
              </a:path>
            </a:pathLst>
          </a:custGeom>
        </p:spPr>
      </p:pic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805543" y="2871982"/>
            <a:ext cx="4558309" cy="318168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 dirty="0" err="1">
                <a:solidFill>
                  <a:schemeClr val="tx1"/>
                </a:solidFill>
              </a:rPr>
              <a:t>Hampaat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harjataan</a:t>
            </a:r>
            <a:r>
              <a:rPr lang="en-US" sz="1800" dirty="0">
                <a:solidFill>
                  <a:schemeClr val="tx1"/>
                </a:solidFill>
              </a:rPr>
              <a:t> 2 x </a:t>
            </a:r>
            <a:r>
              <a:rPr lang="en-US" sz="1800" dirty="0" err="1">
                <a:solidFill>
                  <a:schemeClr val="tx1"/>
                </a:solidFill>
              </a:rPr>
              <a:t>pv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pehmeällä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harjalla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fluoritahnan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kera</a:t>
            </a:r>
            <a:endParaRPr lang="en-US" sz="18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800" dirty="0" err="1">
                <a:solidFill>
                  <a:schemeClr val="tx1"/>
                </a:solidFill>
              </a:rPr>
              <a:t>Hammasvälit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puhdistetaan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iltaisin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hammaslangalla</a:t>
            </a:r>
            <a:r>
              <a:rPr lang="en-US" sz="1800" dirty="0">
                <a:solidFill>
                  <a:schemeClr val="tx1"/>
                </a:solidFill>
              </a:rPr>
              <a:t>, -</a:t>
            </a:r>
            <a:r>
              <a:rPr lang="en-US" sz="1800" dirty="0" err="1">
                <a:solidFill>
                  <a:schemeClr val="tx1"/>
                </a:solidFill>
              </a:rPr>
              <a:t>tikulla</a:t>
            </a:r>
            <a:r>
              <a:rPr lang="en-US" sz="1800" dirty="0">
                <a:solidFill>
                  <a:schemeClr val="tx1"/>
                </a:solidFill>
              </a:rPr>
              <a:t> tai –</a:t>
            </a:r>
            <a:r>
              <a:rPr lang="en-US" sz="1800" dirty="0" err="1">
                <a:solidFill>
                  <a:schemeClr val="tx1"/>
                </a:solidFill>
              </a:rPr>
              <a:t>väliharjalla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5669" name="Freeform: Shape 15486">
            <a:extLst>
              <a:ext uri="{FF2B5EF4-FFF2-40B4-BE49-F238E27FC236}">
                <a16:creationId xmlns:a16="http://schemas.microsoft.com/office/drawing/2014/main" id="{B905CDE4-B751-4B3E-B625-6E59F8903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4932" y="1"/>
            <a:ext cx="4077068" cy="3445261"/>
          </a:xfrm>
          <a:custGeom>
            <a:avLst/>
            <a:gdLst>
              <a:gd name="connsiteX0" fmla="*/ 250035 w 4077068"/>
              <a:gd name="connsiteY0" fmla="*/ 0 h 3445261"/>
              <a:gd name="connsiteX1" fmla="*/ 4077068 w 4077068"/>
              <a:gd name="connsiteY1" fmla="*/ 0 h 3445261"/>
              <a:gd name="connsiteX2" fmla="*/ 4077068 w 4077068"/>
              <a:gd name="connsiteY2" fmla="*/ 2743040 h 3445261"/>
              <a:gd name="connsiteX3" fmla="*/ 4074154 w 4077068"/>
              <a:gd name="connsiteY3" fmla="*/ 2746247 h 3445261"/>
              <a:gd name="connsiteX4" fmla="*/ 2386584 w 4077068"/>
              <a:gd name="connsiteY4" fmla="*/ 3445261 h 3445261"/>
              <a:gd name="connsiteX5" fmla="*/ 0 w 4077068"/>
              <a:gd name="connsiteY5" fmla="*/ 1058677 h 3445261"/>
              <a:gd name="connsiteX6" fmla="*/ 187550 w 4077068"/>
              <a:gd name="connsiteY6" fmla="*/ 129711 h 344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7068" h="3445261">
                <a:moveTo>
                  <a:pt x="250035" y="0"/>
                </a:moveTo>
                <a:lnTo>
                  <a:pt x="4077068" y="0"/>
                </a:lnTo>
                <a:lnTo>
                  <a:pt x="4077068" y="2743040"/>
                </a:lnTo>
                <a:lnTo>
                  <a:pt x="4074154" y="2746247"/>
                </a:lnTo>
                <a:cubicBezTo>
                  <a:pt x="3642267" y="3178134"/>
                  <a:pt x="3045621" y="3445261"/>
                  <a:pt x="2386584" y="3445261"/>
                </a:cubicBezTo>
                <a:cubicBezTo>
                  <a:pt x="1068510" y="3445261"/>
                  <a:pt x="0" y="2376751"/>
                  <a:pt x="0" y="1058677"/>
                </a:cubicBezTo>
                <a:cubicBezTo>
                  <a:pt x="0" y="729159"/>
                  <a:pt x="66782" y="415238"/>
                  <a:pt x="187550" y="129711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670" name="Oval 15488">
            <a:extLst>
              <a:ext uri="{FF2B5EF4-FFF2-40B4-BE49-F238E27FC236}">
                <a16:creationId xmlns:a16="http://schemas.microsoft.com/office/drawing/2014/main" id="{08108C16-F4C0-44AA-999D-17BD39219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3660" y="2557569"/>
            <a:ext cx="3072384" cy="30723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4" name="Picture 6" descr="Kuva, joka sisältää kohteen henkilö, sisä, sulje&#10;&#10;Kuvaus luotu automaattisesti">
            <a:extLst>
              <a:ext uri="{FF2B5EF4-FFF2-40B4-BE49-F238E27FC236}">
                <a16:creationId xmlns:a16="http://schemas.microsoft.com/office/drawing/2014/main" id="{2DC4558B-AD48-AC6E-8223-4304266EE371}"/>
              </a:ext>
            </a:extLst>
          </p:cNvPr>
          <p:cNvPicPr>
            <a:picLocks noGrp="1" noChangeAspect="1" noChangeArrowheads="1"/>
          </p:cNvPicPr>
          <p:nvPr>
            <p:ph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7" r="9824" b="-3"/>
          <a:stretch/>
        </p:blipFill>
        <p:spPr bwMode="auto">
          <a:xfrm>
            <a:off x="5838252" y="2722161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2834640" h="2834640">
                <a:moveTo>
                  <a:pt x="1417320" y="0"/>
                </a:moveTo>
                <a:cubicBezTo>
                  <a:pt x="2200084" y="0"/>
                  <a:pt x="2834640" y="634556"/>
                  <a:pt x="2834640" y="1417320"/>
                </a:cubicBezTo>
                <a:cubicBezTo>
                  <a:pt x="2834640" y="2200084"/>
                  <a:pt x="2200084" y="2834640"/>
                  <a:pt x="1417320" y="2834640"/>
                </a:cubicBezTo>
                <a:cubicBezTo>
                  <a:pt x="634556" y="2834640"/>
                  <a:pt x="0" y="2200084"/>
                  <a:pt x="0" y="1417320"/>
                </a:cubicBezTo>
                <a:cubicBezTo>
                  <a:pt x="0" y="634556"/>
                  <a:pt x="634556" y="0"/>
                  <a:pt x="141732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>
            <a:extLst>
              <a:ext uri="{FF2B5EF4-FFF2-40B4-BE49-F238E27FC236}">
                <a16:creationId xmlns:a16="http://schemas.microsoft.com/office/drawing/2014/main" id="{02DB0E84-9DDE-5DAD-648A-A3E1413643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8" r="-2" b="-2"/>
          <a:stretch/>
        </p:blipFill>
        <p:spPr bwMode="auto">
          <a:xfrm>
            <a:off x="8278624" y="2"/>
            <a:ext cx="3913376" cy="3281569"/>
          </a:xfrm>
          <a:custGeom>
            <a:avLst/>
            <a:gdLst/>
            <a:ahLst/>
            <a:cxnLst/>
            <a:rect l="l" t="t" r="r" b="b"/>
            <a:pathLst>
              <a:path w="3913376" h="3281569">
                <a:moveTo>
                  <a:pt x="267865" y="0"/>
                </a:moveTo>
                <a:lnTo>
                  <a:pt x="3913376" y="0"/>
                </a:lnTo>
                <a:lnTo>
                  <a:pt x="3913376" y="2499938"/>
                </a:lnTo>
                <a:lnTo>
                  <a:pt x="3794714" y="2630499"/>
                </a:lnTo>
                <a:cubicBezTo>
                  <a:pt x="3392450" y="3032763"/>
                  <a:pt x="2836727" y="3281569"/>
                  <a:pt x="2222892" y="3281569"/>
                </a:cubicBezTo>
                <a:cubicBezTo>
                  <a:pt x="995223" y="3281569"/>
                  <a:pt x="0" y="2286346"/>
                  <a:pt x="0" y="1058677"/>
                </a:cubicBezTo>
                <a:cubicBezTo>
                  <a:pt x="0" y="751760"/>
                  <a:pt x="62202" y="459370"/>
                  <a:pt x="174686" y="193427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71" name="Freeform: Shape 15490">
            <a:extLst>
              <a:ext uri="{FF2B5EF4-FFF2-40B4-BE49-F238E27FC236}">
                <a16:creationId xmlns:a16="http://schemas.microsoft.com/office/drawing/2014/main" id="{C8F10CB3-3B5E-4C7A-98CF-B87454DD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8370" y="3966828"/>
            <a:ext cx="3339958" cy="2891173"/>
          </a:xfrm>
          <a:custGeom>
            <a:avLst/>
            <a:gdLst>
              <a:gd name="connsiteX0" fmla="*/ 2002536 w 3339958"/>
              <a:gd name="connsiteY0" fmla="*/ 0 h 2891173"/>
              <a:gd name="connsiteX1" fmla="*/ 3276335 w 3339958"/>
              <a:gd name="connsiteY1" fmla="*/ 457282 h 2891173"/>
              <a:gd name="connsiteX2" fmla="*/ 3339958 w 3339958"/>
              <a:gd name="connsiteY2" fmla="*/ 515107 h 2891173"/>
              <a:gd name="connsiteX3" fmla="*/ 3339958 w 3339958"/>
              <a:gd name="connsiteY3" fmla="*/ 2891173 h 2891173"/>
              <a:gd name="connsiteX4" fmla="*/ 209954 w 3339958"/>
              <a:gd name="connsiteY4" fmla="*/ 2891173 h 2891173"/>
              <a:gd name="connsiteX5" fmla="*/ 157369 w 3339958"/>
              <a:gd name="connsiteY5" fmla="*/ 2782014 h 2891173"/>
              <a:gd name="connsiteX6" fmla="*/ 0 w 3339958"/>
              <a:gd name="connsiteY6" fmla="*/ 2002536 h 2891173"/>
              <a:gd name="connsiteX7" fmla="*/ 2002536 w 3339958"/>
              <a:gd name="connsiteY7" fmla="*/ 0 h 289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9958" h="2891173">
                <a:moveTo>
                  <a:pt x="2002536" y="0"/>
                </a:moveTo>
                <a:cubicBezTo>
                  <a:pt x="2486398" y="0"/>
                  <a:pt x="2930179" y="171609"/>
                  <a:pt x="3276335" y="457282"/>
                </a:cubicBezTo>
                <a:lnTo>
                  <a:pt x="3339958" y="515107"/>
                </a:lnTo>
                <a:lnTo>
                  <a:pt x="3339958" y="2891173"/>
                </a:lnTo>
                <a:lnTo>
                  <a:pt x="209954" y="2891173"/>
                </a:lnTo>
                <a:lnTo>
                  <a:pt x="157369" y="2782014"/>
                </a:lnTo>
                <a:cubicBezTo>
                  <a:pt x="56036" y="2542434"/>
                  <a:pt x="0" y="2279029"/>
                  <a:pt x="0" y="2002536"/>
                </a:cubicBezTo>
                <a:cubicBezTo>
                  <a:pt x="0" y="896566"/>
                  <a:pt x="896566" y="0"/>
                  <a:pt x="200253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2" name="Picture 4" descr="Kuva, joka sisältää kohteen hampaat, henkilö, hammasharja, harjaaminen&#10;&#10;Kuvaus luotu automaattisesti">
            <a:extLst>
              <a:ext uri="{FF2B5EF4-FFF2-40B4-BE49-F238E27FC236}">
                <a16:creationId xmlns:a16="http://schemas.microsoft.com/office/drawing/2014/main" id="{A9DA4291-FAF8-94F5-5752-5BEB521922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9" r="7066" b="-2"/>
          <a:stretch/>
        </p:blipFill>
        <p:spPr bwMode="auto">
          <a:xfrm>
            <a:off x="9009416" y="4131546"/>
            <a:ext cx="3178912" cy="2726454"/>
          </a:xfrm>
          <a:custGeom>
            <a:avLst/>
            <a:gdLst/>
            <a:ahLst/>
            <a:cxnLst/>
            <a:rect l="l" t="t" r="r" b="b"/>
            <a:pathLst>
              <a:path w="3178912" h="2726454">
                <a:moveTo>
                  <a:pt x="1837818" y="0"/>
                </a:moveTo>
                <a:cubicBezTo>
                  <a:pt x="2345318" y="0"/>
                  <a:pt x="2804772" y="205705"/>
                  <a:pt x="3137352" y="538285"/>
                </a:cubicBezTo>
                <a:lnTo>
                  <a:pt x="3178912" y="584013"/>
                </a:lnTo>
                <a:lnTo>
                  <a:pt x="3178912" y="2726454"/>
                </a:lnTo>
                <a:lnTo>
                  <a:pt x="229483" y="2726454"/>
                </a:lnTo>
                <a:lnTo>
                  <a:pt x="221815" y="2713832"/>
                </a:lnTo>
                <a:cubicBezTo>
                  <a:pt x="80353" y="2453425"/>
                  <a:pt x="0" y="2155005"/>
                  <a:pt x="0" y="1837818"/>
                </a:cubicBezTo>
                <a:cubicBezTo>
                  <a:pt x="0" y="822819"/>
                  <a:pt x="822819" y="0"/>
                  <a:pt x="183781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2619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5058" y="605105"/>
            <a:ext cx="2068334" cy="1903375"/>
          </a:xfrm>
          <a:prstGeom prst="rect">
            <a:avLst/>
          </a:prstGeom>
        </p:spPr>
      </p:pic>
      <p:sp>
        <p:nvSpPr>
          <p:cNvPr id="35850" name="Rectangle 10"/>
          <p:cNvSpPr>
            <a:spLocks noGrp="1"/>
          </p:cNvSpPr>
          <p:nvPr>
            <p:ph type="body" sz="half" idx="4294967295"/>
          </p:nvPr>
        </p:nvSpPr>
        <p:spPr>
          <a:xfrm>
            <a:off x="5595864" y="1458341"/>
            <a:ext cx="4460875" cy="2116137"/>
          </a:xfrm>
        </p:spPr>
        <p:txBody>
          <a:bodyPr rtlCol="0">
            <a:normAutofit lnSpcReduction="10000"/>
          </a:bodyPr>
          <a:lstStyle/>
          <a:p>
            <a:pPr marL="180000" indent="-1800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fi-FI" sz="2000"/>
              <a:t>Reikiintyminen ei ole periytyvää</a:t>
            </a:r>
          </a:p>
          <a:p>
            <a:pPr marL="180000" indent="-1800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fi-FI" sz="2000"/>
              <a:t>Reikiä aiheuttavat bakteerit tarttuvat syljen välityksellä</a:t>
            </a:r>
          </a:p>
          <a:p>
            <a:pPr marL="180000" indent="-1800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fi-FI" sz="2000"/>
              <a:t>Usein tartunta saadaan varhaislapsuudessa vanhemmilta tai hoitajalta</a:t>
            </a:r>
          </a:p>
          <a:p>
            <a:pPr marL="180000" indent="-1800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fi-FI" sz="2000"/>
              <a:t>Erityisen altis lapsi on tartunnalle alle 3-vuotiaana</a:t>
            </a: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 rotWithShape="1">
          <a:blip r:embed="rId4"/>
          <a:srcRect l="48664"/>
          <a:stretch/>
        </p:blipFill>
        <p:spPr>
          <a:xfrm>
            <a:off x="7826302" y="4453648"/>
            <a:ext cx="2276965" cy="1629744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3950" y="4453648"/>
            <a:ext cx="2172990" cy="1629744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 rotWithShape="1">
          <a:blip r:embed="rId6"/>
          <a:srcRect b="14122"/>
          <a:stretch/>
        </p:blipFill>
        <p:spPr>
          <a:xfrm>
            <a:off x="3143672" y="2583064"/>
            <a:ext cx="1373412" cy="1391753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79236" y="4440538"/>
            <a:ext cx="2409353" cy="1608243"/>
          </a:xfrm>
          <a:prstGeom prst="rect">
            <a:avLst/>
          </a:prstGeom>
        </p:spPr>
      </p:pic>
      <p:sp>
        <p:nvSpPr>
          <p:cNvPr id="7" name="Kertaa 6"/>
          <p:cNvSpPr/>
          <p:nvPr/>
        </p:nvSpPr>
        <p:spPr>
          <a:xfrm>
            <a:off x="2479831" y="4507987"/>
            <a:ext cx="1932545" cy="1798303"/>
          </a:xfrm>
          <a:prstGeom prst="mathMultiply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srgbClr val="695A5D"/>
              </a:solidFill>
              <a:latin typeface="Arial"/>
            </a:endParaRPr>
          </a:p>
        </p:txBody>
      </p:sp>
      <p:sp>
        <p:nvSpPr>
          <p:cNvPr id="13" name="Kertaa 12"/>
          <p:cNvSpPr/>
          <p:nvPr/>
        </p:nvSpPr>
        <p:spPr>
          <a:xfrm>
            <a:off x="7508271" y="4187132"/>
            <a:ext cx="2921663" cy="2209157"/>
          </a:xfrm>
          <a:prstGeom prst="mathMultiply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srgbClr val="695A5D"/>
              </a:solidFill>
              <a:latin typeface="Arial"/>
            </a:endParaRPr>
          </a:p>
        </p:txBody>
      </p:sp>
      <p:sp>
        <p:nvSpPr>
          <p:cNvPr id="15" name="Kertaa 14"/>
          <p:cNvSpPr/>
          <p:nvPr/>
        </p:nvSpPr>
        <p:spPr>
          <a:xfrm>
            <a:off x="4996155" y="4341590"/>
            <a:ext cx="2564398" cy="1806136"/>
          </a:xfrm>
          <a:prstGeom prst="mathMultiply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srgbClr val="695A5D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6558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8582A5-E91E-A791-C55B-0DAB6A47D21F}"/>
              </a:ext>
            </a:extLst>
          </p:cNvPr>
          <p:cNvSpPr txBox="1"/>
          <p:nvPr/>
        </p:nvSpPr>
        <p:spPr>
          <a:xfrm>
            <a:off x="2924313" y="1963530"/>
            <a:ext cx="5636591" cy="18466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cs typeface="Arial"/>
              </a:rPr>
              <a:t>"</a:t>
            </a:r>
            <a:r>
              <a:rPr lang="en-US" sz="2400" b="1" dirty="0" err="1">
                <a:cs typeface="Arial"/>
              </a:rPr>
              <a:t>Mehupullokaries</a:t>
            </a:r>
            <a:r>
              <a:rPr lang="en-US" sz="2400" b="1" dirty="0">
                <a:cs typeface="Arial"/>
              </a:rPr>
              <a:t>"</a:t>
            </a:r>
          </a:p>
          <a:p>
            <a:pPr>
              <a:buChar char="•"/>
            </a:pPr>
            <a:endParaRPr lang="en-US" dirty="0">
              <a:cs typeface="Arial"/>
            </a:endParaRPr>
          </a:p>
          <a:p>
            <a:pPr>
              <a:buChar char="•"/>
            </a:pPr>
            <a:r>
              <a:rPr lang="en-US" dirty="0" err="1">
                <a:cs typeface="Arial"/>
              </a:rPr>
              <a:t>Tuttipullosta</a:t>
            </a:r>
            <a:r>
              <a:rPr lang="en-US" dirty="0">
                <a:cs typeface="Arial"/>
              </a:rPr>
              <a:t> </a:t>
            </a:r>
            <a:r>
              <a:rPr lang="en-US" dirty="0" err="1">
                <a:cs typeface="Arial"/>
              </a:rPr>
              <a:t>juotuna</a:t>
            </a:r>
            <a:r>
              <a:rPr lang="en-US" dirty="0">
                <a:cs typeface="Arial"/>
              </a:rPr>
              <a:t> </a:t>
            </a:r>
            <a:r>
              <a:rPr lang="en-US" dirty="0" err="1">
                <a:cs typeface="Arial"/>
              </a:rPr>
              <a:t>mehu</a:t>
            </a:r>
            <a:r>
              <a:rPr lang="en-US" dirty="0">
                <a:cs typeface="Arial"/>
              </a:rPr>
              <a:t> </a:t>
            </a:r>
            <a:r>
              <a:rPr lang="en-US" dirty="0" err="1">
                <a:cs typeface="Arial"/>
              </a:rPr>
              <a:t>reikiinnyttää</a:t>
            </a:r>
            <a:r>
              <a:rPr lang="en-US" dirty="0">
                <a:cs typeface="Arial"/>
              </a:rPr>
              <a:t> </a:t>
            </a:r>
            <a:r>
              <a:rPr lang="en-US" dirty="0" err="1">
                <a:cs typeface="Arial"/>
              </a:rPr>
              <a:t>useimmiten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lapsen</a:t>
            </a:r>
            <a:r>
              <a:rPr lang="en-US" dirty="0">
                <a:cs typeface="Arial"/>
              </a:rPr>
              <a:t> </a:t>
            </a:r>
            <a:r>
              <a:rPr lang="en-US" dirty="0" err="1">
                <a:cs typeface="Arial"/>
              </a:rPr>
              <a:t>yläetuhampaat</a:t>
            </a:r>
            <a:r>
              <a:rPr lang="en-US" dirty="0">
                <a:cs typeface="Arial"/>
              </a:rPr>
              <a:t>​</a:t>
            </a:r>
            <a:endParaRPr lang="en-US" dirty="0"/>
          </a:p>
          <a:p>
            <a:pPr>
              <a:buChar char="•"/>
            </a:pPr>
            <a:r>
              <a:rPr lang="en-US" dirty="0" err="1">
                <a:cs typeface="Arial"/>
              </a:rPr>
              <a:t>Reikiintymistä</a:t>
            </a:r>
            <a:r>
              <a:rPr lang="en-US" dirty="0">
                <a:cs typeface="Arial"/>
              </a:rPr>
              <a:t> </a:t>
            </a:r>
            <a:r>
              <a:rPr lang="en-US" dirty="0" err="1">
                <a:cs typeface="Arial"/>
              </a:rPr>
              <a:t>voi</a:t>
            </a:r>
            <a:r>
              <a:rPr lang="en-US" dirty="0">
                <a:cs typeface="Arial"/>
              </a:rPr>
              <a:t> </a:t>
            </a:r>
            <a:r>
              <a:rPr lang="en-US" dirty="0" err="1">
                <a:cs typeface="Arial"/>
              </a:rPr>
              <a:t>välttää</a:t>
            </a:r>
            <a:r>
              <a:rPr lang="en-US" dirty="0">
                <a:cs typeface="Arial"/>
              </a:rPr>
              <a:t> </a:t>
            </a:r>
            <a:r>
              <a:rPr lang="en-US" dirty="0" err="1">
                <a:cs typeface="Arial"/>
              </a:rPr>
              <a:t>mehun</a:t>
            </a:r>
            <a:r>
              <a:rPr lang="en-US" dirty="0">
                <a:cs typeface="Arial"/>
              </a:rPr>
              <a:t>, </a:t>
            </a:r>
            <a:r>
              <a:rPr lang="en-US" dirty="0" err="1">
                <a:cs typeface="Arial"/>
              </a:rPr>
              <a:t>limsojen</a:t>
            </a:r>
            <a:r>
              <a:rPr lang="en-US" dirty="0">
                <a:cs typeface="Arial"/>
              </a:rPr>
              <a:t> ja </a:t>
            </a:r>
            <a:r>
              <a:rPr lang="en-US" dirty="0" err="1">
                <a:cs typeface="Arial"/>
              </a:rPr>
              <a:t>maidon</a:t>
            </a:r>
            <a:r>
              <a:rPr lang="en-US" dirty="0">
                <a:cs typeface="Arial"/>
              </a:rPr>
              <a:t> </a:t>
            </a:r>
            <a:r>
              <a:rPr lang="en-US" dirty="0" err="1">
                <a:cs typeface="Arial"/>
              </a:rPr>
              <a:t>yms</a:t>
            </a:r>
            <a:r>
              <a:rPr lang="en-US" dirty="0">
                <a:cs typeface="Arial"/>
              </a:rPr>
              <a:t>. </a:t>
            </a:r>
            <a:r>
              <a:rPr lang="en-US" dirty="0" err="1">
                <a:cs typeface="Arial"/>
              </a:rPr>
              <a:t>käytön</a:t>
            </a:r>
            <a:r>
              <a:rPr lang="en-US" dirty="0">
                <a:cs typeface="Arial"/>
              </a:rPr>
              <a:t> </a:t>
            </a:r>
            <a:r>
              <a:rPr lang="en-US" dirty="0" err="1">
                <a:cs typeface="Arial"/>
              </a:rPr>
              <a:t>rajoittamisella</a:t>
            </a:r>
            <a:r>
              <a:rPr lang="en-US" dirty="0">
                <a:cs typeface="Arial"/>
              </a:rPr>
              <a:t> (</a:t>
            </a:r>
            <a:r>
              <a:rPr lang="en-US" dirty="0" err="1">
                <a:cs typeface="Arial"/>
              </a:rPr>
              <a:t>yli</a:t>
            </a:r>
            <a:r>
              <a:rPr lang="en-US" dirty="0">
                <a:cs typeface="Arial"/>
              </a:rPr>
              <a:t> 1v </a:t>
            </a:r>
            <a:r>
              <a:rPr lang="en-US" dirty="0" err="1">
                <a:cs typeface="Arial"/>
              </a:rPr>
              <a:t>lapset</a:t>
            </a:r>
            <a:r>
              <a:rPr lang="en-US" dirty="0">
                <a:cs typeface="Arial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50042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CF6EB85-F4F3-8956-ABB4-1DE183735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                       Sokerimääriä</a:t>
            </a:r>
          </a:p>
        </p:txBody>
      </p:sp>
      <p:graphicFrame>
        <p:nvGraphicFramePr>
          <p:cNvPr id="7" name="Sisällön paikkamerkki 6">
            <a:extLst>
              <a:ext uri="{FF2B5EF4-FFF2-40B4-BE49-F238E27FC236}">
                <a16:creationId xmlns:a16="http://schemas.microsoft.com/office/drawing/2014/main" id="{2948BAD1-5583-E568-7CA6-53150056E7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9067246"/>
              </p:ext>
            </p:extLst>
          </p:nvPr>
        </p:nvGraphicFramePr>
        <p:xfrm>
          <a:off x="1842644" y="1782164"/>
          <a:ext cx="8506712" cy="3933436"/>
        </p:xfrm>
        <a:graphic>
          <a:graphicData uri="http://schemas.openxmlformats.org/drawingml/2006/table">
            <a:tbl>
              <a:tblPr/>
              <a:tblGrid>
                <a:gridCol w="4253356">
                  <a:extLst>
                    <a:ext uri="{9D8B030D-6E8A-4147-A177-3AD203B41FA5}">
                      <a16:colId xmlns:a16="http://schemas.microsoft.com/office/drawing/2014/main" val="3478056962"/>
                    </a:ext>
                  </a:extLst>
                </a:gridCol>
                <a:gridCol w="4253356">
                  <a:extLst>
                    <a:ext uri="{9D8B030D-6E8A-4147-A177-3AD203B41FA5}">
                      <a16:colId xmlns:a16="http://schemas.microsoft.com/office/drawing/2014/main" val="1383860357"/>
                    </a:ext>
                  </a:extLst>
                </a:gridCol>
              </a:tblGrid>
              <a:tr h="295886">
                <a:tc>
                  <a:txBody>
                    <a:bodyPr/>
                    <a:lstStyle/>
                    <a:p>
                      <a:pPr algn="l" fontAlgn="t"/>
                      <a:r>
                        <a:rPr lang="fi-FI" sz="1500" b="1">
                          <a:solidFill>
                            <a:srgbClr val="FFFFFF"/>
                          </a:solidFill>
                          <a:effectLst/>
                        </a:rPr>
                        <a:t>Tuote</a:t>
                      </a:r>
                    </a:p>
                  </a:txBody>
                  <a:tcPr marL="73971" marR="73971" marT="36986" marB="3698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29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500" b="1" dirty="0">
                          <a:solidFill>
                            <a:srgbClr val="FFFFFF"/>
                          </a:solidFill>
                          <a:effectLst/>
                        </a:rPr>
                        <a:t>Sokerimäärä palasokeripaloina </a:t>
                      </a:r>
                    </a:p>
                  </a:txBody>
                  <a:tcPr marL="73971" marR="73971" marT="36986" marB="3698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2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652844"/>
                  </a:ext>
                </a:extLst>
              </a:tr>
              <a:tr h="295886">
                <a:tc>
                  <a:txBody>
                    <a:bodyPr/>
                    <a:lstStyle/>
                    <a:p>
                      <a:pPr fontAlgn="t"/>
                      <a:r>
                        <a:rPr lang="fi-FI" sz="1500">
                          <a:effectLst/>
                        </a:rPr>
                        <a:t>Virvoitusjuoma 5 dl</a:t>
                      </a:r>
                    </a:p>
                  </a:txBody>
                  <a:tcPr marL="73971" marR="73971" marT="36986" marB="36986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i-FI" sz="1500">
                          <a:effectLst/>
                        </a:rPr>
                        <a:t>20</a:t>
                      </a:r>
                    </a:p>
                  </a:txBody>
                  <a:tcPr marL="73971" marR="73971" marT="36986" marB="36986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703372"/>
                  </a:ext>
                </a:extLst>
              </a:tr>
              <a:tr h="295886">
                <a:tc>
                  <a:txBody>
                    <a:bodyPr/>
                    <a:lstStyle/>
                    <a:p>
                      <a:pPr fontAlgn="t"/>
                      <a:r>
                        <a:rPr lang="fi-FI" sz="1500">
                          <a:effectLst/>
                        </a:rPr>
                        <a:t>Täysmehu 2 dl</a:t>
                      </a:r>
                    </a:p>
                  </a:txBody>
                  <a:tcPr marL="73971" marR="73971" marT="36986" marB="36986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i-FI" sz="1500">
                          <a:effectLst/>
                        </a:rPr>
                        <a:t>8</a:t>
                      </a:r>
                    </a:p>
                  </a:txBody>
                  <a:tcPr marL="73971" marR="73971" marT="36986" marB="36986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5945308"/>
                  </a:ext>
                </a:extLst>
              </a:tr>
              <a:tr h="295886">
                <a:tc>
                  <a:txBody>
                    <a:bodyPr/>
                    <a:lstStyle/>
                    <a:p>
                      <a:pPr fontAlgn="t"/>
                      <a:r>
                        <a:rPr lang="fi-FI" sz="1500">
                          <a:effectLst/>
                        </a:rPr>
                        <a:t>Sokeroitu mehu 2 dl</a:t>
                      </a:r>
                    </a:p>
                  </a:txBody>
                  <a:tcPr marL="73971" marR="73971" marT="36986" marB="36986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i-FI" sz="1500">
                          <a:effectLst/>
                        </a:rPr>
                        <a:t>5,5</a:t>
                      </a:r>
                    </a:p>
                  </a:txBody>
                  <a:tcPr marL="73971" marR="73971" marT="36986" marB="36986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4747850"/>
                  </a:ext>
                </a:extLst>
              </a:tr>
              <a:tr h="295886">
                <a:tc>
                  <a:txBody>
                    <a:bodyPr/>
                    <a:lstStyle/>
                    <a:p>
                      <a:pPr fontAlgn="t"/>
                      <a:r>
                        <a:rPr lang="fi-FI" sz="1500">
                          <a:effectLst/>
                        </a:rPr>
                        <a:t>Kaakaojuoma 2 dl</a:t>
                      </a:r>
                    </a:p>
                  </a:txBody>
                  <a:tcPr marL="73971" marR="73971" marT="36986" marB="36986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i-FI" sz="1500">
                          <a:effectLst/>
                        </a:rPr>
                        <a:t>4</a:t>
                      </a:r>
                    </a:p>
                  </a:txBody>
                  <a:tcPr marL="73971" marR="73971" marT="36986" marB="36986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612625"/>
                  </a:ext>
                </a:extLst>
              </a:tr>
              <a:tr h="295886">
                <a:tc>
                  <a:txBody>
                    <a:bodyPr/>
                    <a:lstStyle/>
                    <a:p>
                      <a:pPr fontAlgn="t"/>
                      <a:r>
                        <a:rPr lang="fi-FI" sz="1500">
                          <a:effectLst/>
                        </a:rPr>
                        <a:t>Maustettu jogurtti 1,5 dl</a:t>
                      </a:r>
                    </a:p>
                  </a:txBody>
                  <a:tcPr marL="73971" marR="73971" marT="36986" marB="36986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i-FI" sz="1500">
                          <a:effectLst/>
                        </a:rPr>
                        <a:t>5</a:t>
                      </a:r>
                    </a:p>
                  </a:txBody>
                  <a:tcPr marL="73971" marR="73971" marT="36986" marB="36986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1156051"/>
                  </a:ext>
                </a:extLst>
              </a:tr>
              <a:tr h="295886">
                <a:tc>
                  <a:txBody>
                    <a:bodyPr/>
                    <a:lstStyle/>
                    <a:p>
                      <a:pPr fontAlgn="t"/>
                      <a:r>
                        <a:rPr lang="fi-FI" sz="1500">
                          <a:effectLst/>
                        </a:rPr>
                        <a:t>Maustettu viili 2 dl</a:t>
                      </a:r>
                    </a:p>
                  </a:txBody>
                  <a:tcPr marL="73971" marR="73971" marT="36986" marB="36986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i-FI" sz="1500">
                          <a:effectLst/>
                        </a:rPr>
                        <a:t>5</a:t>
                      </a:r>
                    </a:p>
                  </a:txBody>
                  <a:tcPr marL="73971" marR="73971" marT="36986" marB="36986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7345757"/>
                  </a:ext>
                </a:extLst>
              </a:tr>
              <a:tr h="295886">
                <a:tc>
                  <a:txBody>
                    <a:bodyPr/>
                    <a:lstStyle/>
                    <a:p>
                      <a:pPr fontAlgn="t"/>
                      <a:r>
                        <a:rPr lang="fi-FI" sz="1500">
                          <a:effectLst/>
                        </a:rPr>
                        <a:t>Jäätelötuutti (pieni)</a:t>
                      </a:r>
                    </a:p>
                  </a:txBody>
                  <a:tcPr marL="73971" marR="73971" marT="36986" marB="36986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i-FI" sz="1500">
                          <a:effectLst/>
                        </a:rPr>
                        <a:t>7</a:t>
                      </a:r>
                    </a:p>
                  </a:txBody>
                  <a:tcPr marL="73971" marR="73971" marT="36986" marB="36986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9782009"/>
                  </a:ext>
                </a:extLst>
              </a:tr>
              <a:tr h="295886">
                <a:tc>
                  <a:txBody>
                    <a:bodyPr/>
                    <a:lstStyle/>
                    <a:p>
                      <a:pPr fontAlgn="t"/>
                      <a:r>
                        <a:rPr lang="fi-FI" sz="1500">
                          <a:effectLst/>
                        </a:rPr>
                        <a:t>3 täytekeksiä</a:t>
                      </a:r>
                    </a:p>
                  </a:txBody>
                  <a:tcPr marL="73971" marR="73971" marT="36986" marB="36986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i-FI" sz="1500">
                          <a:effectLst/>
                        </a:rPr>
                        <a:t>8</a:t>
                      </a:r>
                    </a:p>
                  </a:txBody>
                  <a:tcPr marL="73971" marR="73971" marT="36986" marB="36986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461995"/>
                  </a:ext>
                </a:extLst>
              </a:tr>
              <a:tr h="295886">
                <a:tc>
                  <a:txBody>
                    <a:bodyPr/>
                    <a:lstStyle/>
                    <a:p>
                      <a:pPr fontAlgn="t"/>
                      <a:r>
                        <a:rPr lang="fi-FI" sz="1500">
                          <a:effectLst/>
                        </a:rPr>
                        <a:t>Lakritsipatukka 40 g</a:t>
                      </a:r>
                    </a:p>
                  </a:txBody>
                  <a:tcPr marL="73971" marR="73971" marT="36986" marB="36986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i-FI" sz="1500">
                          <a:effectLst/>
                        </a:rPr>
                        <a:t>5</a:t>
                      </a:r>
                    </a:p>
                  </a:txBody>
                  <a:tcPr marL="73971" marR="73971" marT="36986" marB="36986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0807029"/>
                  </a:ext>
                </a:extLst>
              </a:tr>
              <a:tr h="295886">
                <a:tc>
                  <a:txBody>
                    <a:bodyPr/>
                    <a:lstStyle/>
                    <a:p>
                      <a:pPr fontAlgn="t"/>
                      <a:r>
                        <a:rPr lang="fi-FI" sz="1500">
                          <a:effectLst/>
                        </a:rPr>
                        <a:t>Suklaalevy 50 g</a:t>
                      </a:r>
                    </a:p>
                  </a:txBody>
                  <a:tcPr marL="73971" marR="73971" marT="36986" marB="36986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i-FI" sz="1500">
                          <a:effectLst/>
                        </a:rPr>
                        <a:t>12</a:t>
                      </a:r>
                    </a:p>
                  </a:txBody>
                  <a:tcPr marL="73971" marR="73971" marT="36986" marB="36986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3313827"/>
                  </a:ext>
                </a:extLst>
              </a:tr>
              <a:tr h="295886">
                <a:tc>
                  <a:txBody>
                    <a:bodyPr/>
                    <a:lstStyle/>
                    <a:p>
                      <a:pPr fontAlgn="t"/>
                      <a:r>
                        <a:rPr lang="fi-FI" sz="1500">
                          <a:effectLst/>
                        </a:rPr>
                        <a:t>Irtokarkit 100 g</a:t>
                      </a:r>
                    </a:p>
                  </a:txBody>
                  <a:tcPr marL="73971" marR="73971" marT="36986" marB="36986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i-FI" sz="1500">
                          <a:effectLst/>
                        </a:rPr>
                        <a:t>25</a:t>
                      </a:r>
                    </a:p>
                  </a:txBody>
                  <a:tcPr marL="73971" marR="73971" marT="36986" marB="36986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084825"/>
                  </a:ext>
                </a:extLst>
              </a:tr>
              <a:tr h="295886">
                <a:tc>
                  <a:txBody>
                    <a:bodyPr/>
                    <a:lstStyle/>
                    <a:p>
                      <a:pPr fontAlgn="t"/>
                      <a:r>
                        <a:rPr lang="fi-FI" sz="1500">
                          <a:effectLst/>
                        </a:rPr>
                        <a:t>Rusinat 100 g</a:t>
                      </a:r>
                    </a:p>
                  </a:txBody>
                  <a:tcPr marL="73971" marR="73971" marT="36986" marB="36986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i-FI" sz="1500" dirty="0">
                          <a:effectLst/>
                        </a:rPr>
                        <a:t>28</a:t>
                      </a:r>
                    </a:p>
                  </a:txBody>
                  <a:tcPr marL="73971" marR="73971" marT="36986" marB="36986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95494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8010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1" name="Rectangle 5126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Ravinto</a:t>
            </a:r>
          </a:p>
        </p:txBody>
      </p:sp>
      <p:sp>
        <p:nvSpPr>
          <p:cNvPr id="513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idx="10"/>
          </p:nvPr>
        </p:nvPicPr>
        <p:blipFill>
          <a:blip r:embed="rId3"/>
          <a:stretch>
            <a:fillRect/>
          </a:stretch>
        </p:blipFill>
        <p:spPr>
          <a:xfrm>
            <a:off x="5888804" y="640080"/>
            <a:ext cx="4745599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972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Ksylitoli</a:t>
            </a:r>
          </a:p>
        </p:txBody>
      </p:sp>
      <p:sp>
        <p:nvSpPr>
          <p:cNvPr id="27651" name="Content Placeholder 3"/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179070">
              <a:lnSpc>
                <a:spcPct val="90000"/>
              </a:lnSpc>
            </a:pPr>
            <a:r>
              <a:rPr lang="en-US" sz="2000">
                <a:solidFill>
                  <a:schemeClr val="tx1"/>
                </a:solidFill>
              </a:rPr>
              <a:t>Käytöstä hyötyvät eniten lapset joilla puhkeavia hampaita</a:t>
            </a:r>
          </a:p>
          <a:p>
            <a:pPr marL="179070">
              <a:lnSpc>
                <a:spcPct val="90000"/>
              </a:lnSpc>
            </a:pPr>
            <a:r>
              <a:rPr lang="en-US" sz="2000">
                <a:solidFill>
                  <a:schemeClr val="tx1"/>
                </a:solidFill>
              </a:rPr>
              <a:t>Suositellaan käytettäväksi välittömästi aterian tai välipalan jälkeen</a:t>
            </a:r>
          </a:p>
          <a:p>
            <a:pPr marL="179070">
              <a:lnSpc>
                <a:spcPct val="90000"/>
              </a:lnSpc>
            </a:pPr>
            <a:r>
              <a:rPr lang="en-US" sz="2000" b="1">
                <a:solidFill>
                  <a:schemeClr val="tx1"/>
                </a:solidFill>
              </a:rPr>
              <a:t>Ksylitolipurukumin syönti ei korvaa hampaiden harjausta!</a:t>
            </a:r>
          </a:p>
          <a:p>
            <a:pPr marL="179070">
              <a:lnSpc>
                <a:spcPct val="90000"/>
              </a:lnSpc>
            </a:pPr>
            <a:r>
              <a:rPr lang="en-US" sz="2000">
                <a:solidFill>
                  <a:schemeClr val="tx1"/>
                </a:solidFill>
              </a:rPr>
              <a:t>Lapsilla, joiden äidit käyttivät ksylitolipastilleja tai -purukumia 3-5 x pv:ssä kahden vuoden ajan lapsen hampaiden puhkeamisesta alkaen, oli 70 % vähemmän kariesta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8"/>
          <a:stretch/>
        </p:blipFill>
        <p:spPr>
          <a:xfrm>
            <a:off x="219782" y="10"/>
            <a:ext cx="4415809" cy="6532868"/>
          </a:xfrm>
          <a:prstGeom prst="rect">
            <a:avLst/>
          </a:prstGeom>
          <a:effectLst/>
        </p:spPr>
      </p:pic>
      <p:cxnSp>
        <p:nvCxnSpPr>
          <p:cNvPr id="27656" name="Straight Connector 27655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DF6B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8749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 idx="4294967295"/>
          </p:nvPr>
        </p:nvSpPr>
        <p:spPr>
          <a:xfrm>
            <a:off x="1943100" y="372746"/>
            <a:ext cx="10604500" cy="7731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/>
              <a:t>Vauvan hampaiden kehitys</a:t>
            </a:r>
          </a:p>
        </p:txBody>
      </p:sp>
      <p:pic>
        <p:nvPicPr>
          <p:cNvPr id="24579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7548" y="1621631"/>
            <a:ext cx="2357438" cy="1733550"/>
          </a:xfrm>
          <a:noFill/>
        </p:spPr>
      </p:pic>
      <p:sp>
        <p:nvSpPr>
          <p:cNvPr id="12292" name="Content Placeholder 3"/>
          <p:cNvSpPr>
            <a:spLocks noGrp="1"/>
          </p:cNvSpPr>
          <p:nvPr>
            <p:ph sz="half" idx="4294967295"/>
          </p:nvPr>
        </p:nvSpPr>
        <p:spPr>
          <a:xfrm>
            <a:off x="3737723" y="1704830"/>
            <a:ext cx="5958269" cy="2629350"/>
          </a:xfrm>
        </p:spPr>
        <p:txBody>
          <a:bodyPr rtlCol="0">
            <a:normAutofit/>
          </a:bodyPr>
          <a:lstStyle/>
          <a:p>
            <a:pPr marL="180000" indent="-1800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fi-FI" sz="2200" dirty="0"/>
              <a:t>Kuvassa mustat hampaat ovat maitohampaita, valkoiset pysyviä hampaita</a:t>
            </a:r>
          </a:p>
          <a:p>
            <a:pPr marL="180000" indent="-1800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endParaRPr lang="fi-FI" sz="2200" dirty="0"/>
          </a:p>
          <a:p>
            <a:pPr marL="180000" indent="-1800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fi-FI" sz="2200" dirty="0"/>
              <a:t>Hampaiden kehitys alkaa jo kuudennella alkioviikolla</a:t>
            </a:r>
          </a:p>
          <a:p>
            <a:pPr marL="180000" indent="-1800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endParaRPr lang="fi-FI" sz="2200" dirty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None/>
              <a:defRPr/>
            </a:pPr>
            <a:endParaRPr lang="fi-FI" sz="2200" dirty="0"/>
          </a:p>
        </p:txBody>
      </p:sp>
      <p:pic>
        <p:nvPicPr>
          <p:cNvPr id="2458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42" y="3624582"/>
            <a:ext cx="23304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Box 7"/>
          <p:cNvSpPr txBox="1">
            <a:spLocks noChangeArrowheads="1"/>
          </p:cNvSpPr>
          <p:nvPr/>
        </p:nvSpPr>
        <p:spPr bwMode="auto">
          <a:xfrm>
            <a:off x="626111" y="1583054"/>
            <a:ext cx="2428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>
                <a:solidFill>
                  <a:srgbClr val="695A5D"/>
                </a:solidFill>
                <a:latin typeface="+mn-lt"/>
              </a:rPr>
              <a:t>Syntymähetkellä</a:t>
            </a:r>
          </a:p>
        </p:txBody>
      </p:sp>
      <p:sp>
        <p:nvSpPr>
          <p:cNvPr id="24583" name="TextBox 8"/>
          <p:cNvSpPr txBox="1">
            <a:spLocks noChangeArrowheads="1"/>
          </p:cNvSpPr>
          <p:nvPr/>
        </p:nvSpPr>
        <p:spPr bwMode="auto">
          <a:xfrm>
            <a:off x="711042" y="5274946"/>
            <a:ext cx="23574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>
                <a:solidFill>
                  <a:srgbClr val="695A5D"/>
                </a:solidFill>
                <a:latin typeface="+mn-lt"/>
              </a:rPr>
              <a:t>1-v (+-3kk)</a:t>
            </a:r>
          </a:p>
        </p:txBody>
      </p:sp>
    </p:spTree>
    <p:extLst>
      <p:ext uri="{BB962C8B-B14F-4D97-AF65-F5344CB8AC3E}">
        <p14:creationId xmlns:p14="http://schemas.microsoft.com/office/powerpoint/2010/main" val="12244015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aaleanpunainen-teema">
  <a:themeElements>
    <a:clrScheme name="Itä-Uusimaa">
      <a:dk1>
        <a:srgbClr val="3F5FA7"/>
      </a:dk1>
      <a:lt1>
        <a:sysClr val="window" lastClr="FFFFFF"/>
      </a:lt1>
      <a:dk2>
        <a:srgbClr val="3F5FA7"/>
      </a:dk2>
      <a:lt2>
        <a:srgbClr val="FFFFFF"/>
      </a:lt2>
      <a:accent1>
        <a:srgbClr val="3F5FA7"/>
      </a:accent1>
      <a:accent2>
        <a:srgbClr val="F4AACC"/>
      </a:accent2>
      <a:accent3>
        <a:srgbClr val="399A67"/>
      </a:accent3>
      <a:accent4>
        <a:srgbClr val="EBB815"/>
      </a:accent4>
      <a:accent5>
        <a:srgbClr val="CA4154"/>
      </a:accent5>
      <a:accent6>
        <a:srgbClr val="000000"/>
      </a:accent6>
      <a:hlink>
        <a:srgbClr val="000000"/>
      </a:hlink>
      <a:folHlink>
        <a:srgbClr val="000000"/>
      </a:folHlink>
    </a:clrScheme>
    <a:fontScheme name="Itä-Uusimaa">
      <a:majorFont>
        <a:latin typeface="Arial Nova"/>
        <a:ea typeface=""/>
        <a:cs typeface=""/>
      </a:majorFont>
      <a:minorFont>
        <a:latin typeface="Arial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78EF3330BA3D3145A605A36D01B378B0" ma:contentTypeVersion="10" ma:contentTypeDescription="Luo uusi asiakirja." ma:contentTypeScope="" ma:versionID="5566499b71974f7195b83ec7f500c871">
  <xsd:schema xmlns:xsd="http://www.w3.org/2001/XMLSchema" xmlns:xs="http://www.w3.org/2001/XMLSchema" xmlns:p="http://schemas.microsoft.com/office/2006/metadata/properties" xmlns:ns2="4f0c3142-cdff-409f-923e-52d679ad9081" xmlns:ns3="995f63e2-5108-49ad-bb97-c360d237c602" targetNamespace="http://schemas.microsoft.com/office/2006/metadata/properties" ma:root="true" ma:fieldsID="8d79c458c217df9aa36ea64a9f977fc5" ns2:_="" ns3:_="">
    <xsd:import namespace="4f0c3142-cdff-409f-923e-52d679ad9081"/>
    <xsd:import namespace="995f63e2-5108-49ad-bb97-c360d237c60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0c3142-cdff-409f-923e-52d679ad908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5f63e2-5108-49ad-bb97-c360d237c6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9C6436E-E1A7-496B-97E4-0057F1ECF55E}"/>
</file>

<file path=customXml/itemProps2.xml><?xml version="1.0" encoding="utf-8"?>
<ds:datastoreItem xmlns:ds="http://schemas.openxmlformats.org/officeDocument/2006/customXml" ds:itemID="{9CA335C3-5162-481C-A7E3-3F378F0B6DCC}"/>
</file>

<file path=customXml/itemProps3.xml><?xml version="1.0" encoding="utf-8"?>
<ds:datastoreItem xmlns:ds="http://schemas.openxmlformats.org/officeDocument/2006/customXml" ds:itemID="{E79CA824-90EC-4DF8-BA78-90596FD9014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Office-teema</vt:lpstr>
      <vt:lpstr>Vaaleanpunainen-teema</vt:lpstr>
      <vt:lpstr>Odottavan perheen suunhoito</vt:lpstr>
      <vt:lpstr>Vanhempien suun hoito</vt:lpstr>
      <vt:lpstr>Vanhempien suuhygienia</vt:lpstr>
      <vt:lpstr>PowerPoint Presentation</vt:lpstr>
      <vt:lpstr>PowerPoint Presentation</vt:lpstr>
      <vt:lpstr>                       Sokerimääriä</vt:lpstr>
      <vt:lpstr>Ravinto</vt:lpstr>
      <vt:lpstr>Ksylitoli</vt:lpstr>
      <vt:lpstr>Vauvan hampaiden kehitys</vt:lpstr>
      <vt:lpstr>Vauvan hampaiden kehitys</vt:lpstr>
      <vt:lpstr>PowerPoint Presentation</vt:lpstr>
      <vt:lpstr>Purennan kehitys</vt:lpstr>
      <vt:lpstr>Fluori</vt:lpstr>
      <vt:lpstr>PowerPoint Presentation</vt:lpstr>
      <vt:lpstr>Lapsen suunhoito</vt:lpstr>
      <vt:lpstr>Kiitos!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71</cp:revision>
  <dcterms:created xsi:type="dcterms:W3CDTF">2023-04-04T06:11:00Z</dcterms:created>
  <dcterms:modified xsi:type="dcterms:W3CDTF">2023-04-04T06:37:15Z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0x01010078EF3330BA3D3145A605A36D01B378B0</vt:lpwstr>
  </property>
</Properties>
</file>